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31"/>
  </p:notesMasterIdLst>
  <p:sldIdLst>
    <p:sldId id="256" r:id="rId2"/>
    <p:sldId id="1667" r:id="rId3"/>
    <p:sldId id="264" r:id="rId4"/>
    <p:sldId id="1647" r:id="rId5"/>
    <p:sldId id="265" r:id="rId6"/>
    <p:sldId id="259" r:id="rId7"/>
    <p:sldId id="1652" r:id="rId8"/>
    <p:sldId id="1650" r:id="rId9"/>
    <p:sldId id="260" r:id="rId10"/>
    <p:sldId id="279" r:id="rId11"/>
    <p:sldId id="284" r:id="rId12"/>
    <p:sldId id="281" r:id="rId13"/>
    <p:sldId id="289" r:id="rId14"/>
    <p:sldId id="1658" r:id="rId15"/>
    <p:sldId id="1659" r:id="rId16"/>
    <p:sldId id="292" r:id="rId17"/>
    <p:sldId id="278" r:id="rId18"/>
    <p:sldId id="359" r:id="rId19"/>
    <p:sldId id="1649" r:id="rId20"/>
    <p:sldId id="357" r:id="rId21"/>
    <p:sldId id="358" r:id="rId22"/>
    <p:sldId id="285" r:id="rId23"/>
    <p:sldId id="1660" r:id="rId24"/>
    <p:sldId id="1665" r:id="rId25"/>
    <p:sldId id="1666" r:id="rId26"/>
    <p:sldId id="288" r:id="rId27"/>
    <p:sldId id="1648" r:id="rId28"/>
    <p:sldId id="1668" r:id="rId29"/>
    <p:sldId id="277" r:id="rId30"/>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59" autoAdjust="0"/>
  </p:normalViewPr>
  <p:slideViewPr>
    <p:cSldViewPr>
      <p:cViewPr varScale="1">
        <p:scale>
          <a:sx n="114" d="100"/>
          <a:sy n="114" d="100"/>
        </p:scale>
        <p:origin x="15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F56D3E2-1857-4B9E-9687-1A0BA45E30B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it-IT" altLang="it-IT"/>
          </a:p>
        </p:txBody>
      </p:sp>
      <p:sp>
        <p:nvSpPr>
          <p:cNvPr id="206851" name="Rectangle 3">
            <a:extLst>
              <a:ext uri="{FF2B5EF4-FFF2-40B4-BE49-F238E27FC236}">
                <a16:creationId xmlns:a16="http://schemas.microsoft.com/office/drawing/2014/main" id="{00E5B91A-64F1-4A23-9D47-B7ECD357B29E}"/>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it-IT" altLang="it-IT"/>
          </a:p>
        </p:txBody>
      </p:sp>
      <p:sp>
        <p:nvSpPr>
          <p:cNvPr id="206852" name="Rectangle 4">
            <a:extLst>
              <a:ext uri="{FF2B5EF4-FFF2-40B4-BE49-F238E27FC236}">
                <a16:creationId xmlns:a16="http://schemas.microsoft.com/office/drawing/2014/main" id="{7CF96C48-1AFA-47FE-B102-7DE5C4BC6C0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6853" name="Rectangle 5">
            <a:extLst>
              <a:ext uri="{FF2B5EF4-FFF2-40B4-BE49-F238E27FC236}">
                <a16:creationId xmlns:a16="http://schemas.microsoft.com/office/drawing/2014/main" id="{407CCCEF-8134-48BF-B557-9D1489D83C6E}"/>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06854" name="Rectangle 6">
            <a:extLst>
              <a:ext uri="{FF2B5EF4-FFF2-40B4-BE49-F238E27FC236}">
                <a16:creationId xmlns:a16="http://schemas.microsoft.com/office/drawing/2014/main" id="{FCCEC13E-EF93-4630-974B-98FBFE2D3CB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it-IT" altLang="it-IT"/>
          </a:p>
        </p:txBody>
      </p:sp>
      <p:sp>
        <p:nvSpPr>
          <p:cNvPr id="206855" name="Rectangle 7">
            <a:extLst>
              <a:ext uri="{FF2B5EF4-FFF2-40B4-BE49-F238E27FC236}">
                <a16:creationId xmlns:a16="http://schemas.microsoft.com/office/drawing/2014/main" id="{015260DD-48DE-4B63-BA8C-949D5A39877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41F05CC0-0A17-45F7-92C7-E96CEB263E1F}"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microbiome is defined as a characteristic microbial community occupying a reasonable well-defined habitat which has distinct physio-chemical properties. The microbiome not only refers to the microorganisms but also encompasses their theatre of activity including microbial structures, metabolites, mobile genetic elements (e.g., transposons, phages, and viruses), and relic DNA embedded in the environmental conditions of the habitat.</a:t>
            </a:r>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2</a:t>
            </a:fld>
            <a:endParaRPr lang="en-BR"/>
          </a:p>
        </p:txBody>
      </p:sp>
    </p:spTree>
    <p:extLst>
      <p:ext uri="{BB962C8B-B14F-4D97-AF65-F5344CB8AC3E}">
        <p14:creationId xmlns:p14="http://schemas.microsoft.com/office/powerpoint/2010/main" val="92288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7</a:t>
            </a:fld>
            <a:endParaRPr lang="en-BR"/>
          </a:p>
        </p:txBody>
      </p:sp>
    </p:spTree>
    <p:extLst>
      <p:ext uri="{BB962C8B-B14F-4D97-AF65-F5344CB8AC3E}">
        <p14:creationId xmlns:p14="http://schemas.microsoft.com/office/powerpoint/2010/main" val="46547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8</a:t>
            </a:fld>
            <a:endParaRPr lang="en-BR"/>
          </a:p>
        </p:txBody>
      </p:sp>
    </p:spTree>
    <p:extLst>
      <p:ext uri="{BB962C8B-B14F-4D97-AF65-F5344CB8AC3E}">
        <p14:creationId xmlns:p14="http://schemas.microsoft.com/office/powerpoint/2010/main" val="80723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16</a:t>
            </a:fld>
            <a:endParaRPr lang="en-BR"/>
          </a:p>
        </p:txBody>
      </p:sp>
    </p:spTree>
    <p:extLst>
      <p:ext uri="{BB962C8B-B14F-4D97-AF65-F5344CB8AC3E}">
        <p14:creationId xmlns:p14="http://schemas.microsoft.com/office/powerpoint/2010/main" val="377154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Salivary and fecal microbial strain populations of 310 species in 470 individuals from five countries</a:t>
            </a:r>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18</a:t>
            </a:fld>
            <a:endParaRPr lang="en-BR"/>
          </a:p>
        </p:txBody>
      </p:sp>
    </p:spTree>
    <p:extLst>
      <p:ext uri="{BB962C8B-B14F-4D97-AF65-F5344CB8AC3E}">
        <p14:creationId xmlns:p14="http://schemas.microsoft.com/office/powerpoint/2010/main" val="122376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Salivary and fecal microbial strain populations of 310 species in 470 individuals from five countries</a:t>
            </a:r>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19</a:t>
            </a:fld>
            <a:endParaRPr lang="en-BR"/>
          </a:p>
        </p:txBody>
      </p:sp>
    </p:spTree>
    <p:extLst>
      <p:ext uri="{BB962C8B-B14F-4D97-AF65-F5344CB8AC3E}">
        <p14:creationId xmlns:p14="http://schemas.microsoft.com/office/powerpoint/2010/main" val="107245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Shift from dietary carbohydrate utilization in a healthy gut microbiome to amino acid degradation/putrefaction in CRC</a:t>
            </a:r>
            <a:endParaRPr lang="en-BR" dirty="0"/>
          </a:p>
        </p:txBody>
      </p:sp>
      <p:sp>
        <p:nvSpPr>
          <p:cNvPr id="4" name="Slide Number Placeholder 3"/>
          <p:cNvSpPr>
            <a:spLocks noGrp="1"/>
          </p:cNvSpPr>
          <p:nvPr>
            <p:ph type="sldNum" sz="quarter" idx="5"/>
          </p:nvPr>
        </p:nvSpPr>
        <p:spPr/>
        <p:txBody>
          <a:bodyPr/>
          <a:lstStyle/>
          <a:p>
            <a:fld id="{440AA6A4-0E88-B94A-9E24-21F32CDFB0D2}" type="slidenum">
              <a:rPr lang="en-BR" smtClean="0"/>
              <a:t>22</a:t>
            </a:fld>
            <a:endParaRPr lang="en-BR"/>
          </a:p>
        </p:txBody>
      </p:sp>
    </p:spTree>
    <p:extLst>
      <p:ext uri="{BB962C8B-B14F-4D97-AF65-F5344CB8AC3E}">
        <p14:creationId xmlns:p14="http://schemas.microsoft.com/office/powerpoint/2010/main" val="108090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D674BC39-582D-4E9C-BB6E-49D0A2D243B2}" type="slidenum">
              <a:rPr lang="it-IT" smtClean="0"/>
              <a:pPr/>
              <a:t>29</a:t>
            </a:fld>
            <a:endParaRPr lang="it-IT"/>
          </a:p>
        </p:txBody>
      </p:sp>
    </p:spTree>
    <p:extLst>
      <p:ext uri="{BB962C8B-B14F-4D97-AF65-F5344CB8AC3E}">
        <p14:creationId xmlns:p14="http://schemas.microsoft.com/office/powerpoint/2010/main" val="4287884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97666" name="Group 2">
            <a:extLst>
              <a:ext uri="{FF2B5EF4-FFF2-40B4-BE49-F238E27FC236}">
                <a16:creationId xmlns:a16="http://schemas.microsoft.com/office/drawing/2014/main" id="{593081F5-AA43-499A-B1B4-AFCBC4193A2C}"/>
              </a:ext>
            </a:extLst>
          </p:cNvPr>
          <p:cNvGrpSpPr>
            <a:grpSpLocks/>
          </p:cNvGrpSpPr>
          <p:nvPr/>
        </p:nvGrpSpPr>
        <p:grpSpPr bwMode="auto">
          <a:xfrm>
            <a:off x="-3238500" y="0"/>
            <a:ext cx="11925300" cy="3810000"/>
            <a:chOff x="-2040" y="0"/>
            <a:chExt cx="7512" cy="2400"/>
          </a:xfrm>
        </p:grpSpPr>
        <p:sp>
          <p:nvSpPr>
            <p:cNvPr id="497667" name="AutoShape 3">
              <a:extLst>
                <a:ext uri="{FF2B5EF4-FFF2-40B4-BE49-F238E27FC236}">
                  <a16:creationId xmlns:a16="http://schemas.microsoft.com/office/drawing/2014/main" id="{B7232BEA-FC0F-4C85-9498-448DC439649C}"/>
                </a:ext>
              </a:extLst>
            </p:cNvPr>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2400">
                <a:latin typeface="Times New Roman" panose="02020603050405020304" pitchFamily="18" charset="0"/>
              </a:endParaRPr>
            </a:p>
          </p:txBody>
        </p:sp>
        <p:sp>
          <p:nvSpPr>
            <p:cNvPr id="497668" name="AutoShape 4">
              <a:extLst>
                <a:ext uri="{FF2B5EF4-FFF2-40B4-BE49-F238E27FC236}">
                  <a16:creationId xmlns:a16="http://schemas.microsoft.com/office/drawing/2014/main" id="{710105F5-B398-4E5C-B3E0-49BC54A6B95E}"/>
                </a:ext>
              </a:extLst>
            </p:cNvPr>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497669" name="Line 5">
              <a:extLst>
                <a:ext uri="{FF2B5EF4-FFF2-40B4-BE49-F238E27FC236}">
                  <a16:creationId xmlns:a16="http://schemas.microsoft.com/office/drawing/2014/main" id="{94195A25-01A1-4548-A0B5-9980B5286B5D}"/>
                </a:ext>
              </a:extLst>
            </p:cNvPr>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97670" name="Rectangle 6">
            <a:extLst>
              <a:ext uri="{FF2B5EF4-FFF2-40B4-BE49-F238E27FC236}">
                <a16:creationId xmlns:a16="http://schemas.microsoft.com/office/drawing/2014/main" id="{6385DF40-9374-4C0A-8336-5C52A6D62E06}"/>
              </a:ext>
            </a:extLst>
          </p:cNvPr>
          <p:cNvSpPr>
            <a:spLocks noGrp="1" noChangeArrowheads="1"/>
          </p:cNvSpPr>
          <p:nvPr>
            <p:ph type="ctrTitle"/>
          </p:nvPr>
        </p:nvSpPr>
        <p:spPr>
          <a:xfrm>
            <a:off x="685800" y="2130425"/>
            <a:ext cx="7772400" cy="1470025"/>
          </a:xfrm>
        </p:spPr>
        <p:txBody>
          <a:bodyPr/>
          <a:lstStyle>
            <a:lvl1pPr>
              <a:defRPr/>
            </a:lvl1pPr>
          </a:lstStyle>
          <a:p>
            <a:pPr lvl="0"/>
            <a:r>
              <a:rPr lang="it-IT" altLang="it-IT" noProof="0"/>
              <a:t>Fare clic per modificare lo stile del titolo dello schema</a:t>
            </a:r>
          </a:p>
        </p:txBody>
      </p:sp>
      <p:sp>
        <p:nvSpPr>
          <p:cNvPr id="497671" name="Rectangle 7">
            <a:extLst>
              <a:ext uri="{FF2B5EF4-FFF2-40B4-BE49-F238E27FC236}">
                <a16:creationId xmlns:a16="http://schemas.microsoft.com/office/drawing/2014/main" id="{89998DE8-D381-4835-ABE9-5E859D538116}"/>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it-IT" altLang="it-IT" noProof="0"/>
              <a:t>Fare clic per modificare lo stile del sottotitolo dello schema</a:t>
            </a:r>
          </a:p>
        </p:txBody>
      </p:sp>
      <p:sp>
        <p:nvSpPr>
          <p:cNvPr id="497672" name="Rectangle 8">
            <a:extLst>
              <a:ext uri="{FF2B5EF4-FFF2-40B4-BE49-F238E27FC236}">
                <a16:creationId xmlns:a16="http://schemas.microsoft.com/office/drawing/2014/main" id="{9D4FA68B-8030-47C2-9310-28AACDB393B7}"/>
              </a:ext>
            </a:extLst>
          </p:cNvPr>
          <p:cNvSpPr>
            <a:spLocks noGrp="1" noChangeArrowheads="1"/>
          </p:cNvSpPr>
          <p:nvPr>
            <p:ph type="dt" sz="half" idx="2"/>
          </p:nvPr>
        </p:nvSpPr>
        <p:spPr>
          <a:xfrm>
            <a:off x="468313" y="6237288"/>
            <a:ext cx="2303462" cy="476250"/>
          </a:xfrm>
        </p:spPr>
        <p:txBody>
          <a:bodyPr/>
          <a:lstStyle>
            <a:lvl1pPr>
              <a:defRPr/>
            </a:lvl1pPr>
          </a:lstStyle>
          <a:p>
            <a:r>
              <a:rPr lang="it-IT" altLang="it-IT"/>
              <a:t>Trieste, 21 settembre 2020</a:t>
            </a:r>
          </a:p>
        </p:txBody>
      </p:sp>
      <p:sp>
        <p:nvSpPr>
          <p:cNvPr id="497673" name="Rectangle 9">
            <a:extLst>
              <a:ext uri="{FF2B5EF4-FFF2-40B4-BE49-F238E27FC236}">
                <a16:creationId xmlns:a16="http://schemas.microsoft.com/office/drawing/2014/main" id="{8857509B-9443-4668-B876-D3FC94C9CF12}"/>
              </a:ext>
            </a:extLst>
          </p:cNvPr>
          <p:cNvSpPr>
            <a:spLocks noGrp="1" noChangeArrowheads="1"/>
          </p:cNvSpPr>
          <p:nvPr>
            <p:ph type="ftr" sz="quarter" idx="3"/>
          </p:nvPr>
        </p:nvSpPr>
        <p:spPr>
          <a:xfrm>
            <a:off x="3124200" y="6245225"/>
            <a:ext cx="2895600" cy="476250"/>
          </a:xfrm>
        </p:spPr>
        <p:txBody>
          <a:bodyPr/>
          <a:lstStyle>
            <a:lvl1pPr>
              <a:defRPr/>
            </a:lvl1pPr>
          </a:lstStyle>
          <a:p>
            <a:r>
              <a:rPr lang="it-IT" altLang="it-IT"/>
              <a:t>Annalisa Granà</a:t>
            </a:r>
          </a:p>
        </p:txBody>
      </p:sp>
      <p:sp>
        <p:nvSpPr>
          <p:cNvPr id="497674" name="Rectangle 10">
            <a:extLst>
              <a:ext uri="{FF2B5EF4-FFF2-40B4-BE49-F238E27FC236}">
                <a16:creationId xmlns:a16="http://schemas.microsoft.com/office/drawing/2014/main" id="{E6FBF353-979C-4164-ABDF-DE89F3404A14}"/>
              </a:ext>
            </a:extLst>
          </p:cNvPr>
          <p:cNvSpPr>
            <a:spLocks noGrp="1" noChangeArrowheads="1"/>
          </p:cNvSpPr>
          <p:nvPr>
            <p:ph type="sldNum" sz="quarter" idx="4"/>
          </p:nvPr>
        </p:nvSpPr>
        <p:spPr>
          <a:xfrm>
            <a:off x="6553200" y="6245225"/>
            <a:ext cx="2133600" cy="476250"/>
          </a:xfrm>
        </p:spPr>
        <p:txBody>
          <a:bodyPr/>
          <a:lstStyle>
            <a:lvl1pPr>
              <a:defRPr/>
            </a:lvl1pPr>
          </a:lstStyle>
          <a:p>
            <a:fld id="{6C6DD136-CCCB-4391-B3A4-4F593EE6191A}" type="slidenum">
              <a:rPr lang="it-IT" altLang="it-IT"/>
              <a:pPr/>
              <a:t>‹N›</a:t>
            </a:fld>
            <a:endParaRPr lang="it-IT" altLang="it-IT"/>
          </a:p>
        </p:txBody>
      </p:sp>
      <p:pic>
        <p:nvPicPr>
          <p:cNvPr id="497675" name="Picture 11">
            <a:extLst>
              <a:ext uri="{FF2B5EF4-FFF2-40B4-BE49-F238E27FC236}">
                <a16:creationId xmlns:a16="http://schemas.microsoft.com/office/drawing/2014/main" id="{BAF42718-A0D2-4FB4-8089-516120D4D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60350"/>
            <a:ext cx="2663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497676" name="Picture 12">
            <a:extLst>
              <a:ext uri="{FF2B5EF4-FFF2-40B4-BE49-F238E27FC236}">
                <a16:creationId xmlns:a16="http://schemas.microsoft.com/office/drawing/2014/main" id="{50F368CF-F83F-436E-8D80-518BD92BC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76250"/>
            <a:ext cx="2665412" cy="68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67E80-BC0F-4C9A-9934-EB179A284D0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915F37-7E1D-4814-A5B0-2CFE1C644DC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5E5745-ACF3-40FA-A146-DB3911A4084B}"/>
              </a:ext>
            </a:extLst>
          </p:cNvPr>
          <p:cNvSpPr>
            <a:spLocks noGrp="1"/>
          </p:cNvSpPr>
          <p:nvPr>
            <p:ph type="dt" sz="half" idx="10"/>
          </p:nvPr>
        </p:nvSpPr>
        <p:spPr/>
        <p:txBody>
          <a:bodyPr/>
          <a:lstStyle>
            <a:lvl1pPr>
              <a:defRPr/>
            </a:lvl1pPr>
          </a:lstStyle>
          <a:p>
            <a:r>
              <a:rPr lang="it-IT" altLang="it-IT"/>
              <a:t>Trieste, 21 settembre 2020</a:t>
            </a:r>
          </a:p>
        </p:txBody>
      </p:sp>
      <p:sp>
        <p:nvSpPr>
          <p:cNvPr id="5" name="Segnaposto piè di pagina 4">
            <a:extLst>
              <a:ext uri="{FF2B5EF4-FFF2-40B4-BE49-F238E27FC236}">
                <a16:creationId xmlns:a16="http://schemas.microsoft.com/office/drawing/2014/main" id="{4DEAE80A-6174-41E5-A8BA-657BA38B542C}"/>
              </a:ext>
            </a:extLst>
          </p:cNvPr>
          <p:cNvSpPr>
            <a:spLocks noGrp="1"/>
          </p:cNvSpPr>
          <p:nvPr>
            <p:ph type="ftr" sz="quarter" idx="11"/>
          </p:nvPr>
        </p:nvSpPr>
        <p:spPr/>
        <p:txBody>
          <a:bodyPr/>
          <a:lstStyle>
            <a:lvl1pPr>
              <a:defRPr/>
            </a:lvl1pPr>
          </a:lstStyle>
          <a:p>
            <a:r>
              <a:rPr lang="it-IT" altLang="it-IT"/>
              <a:t>Annalisa Granà</a:t>
            </a:r>
          </a:p>
        </p:txBody>
      </p:sp>
      <p:sp>
        <p:nvSpPr>
          <p:cNvPr id="6" name="Segnaposto numero diapositiva 5">
            <a:extLst>
              <a:ext uri="{FF2B5EF4-FFF2-40B4-BE49-F238E27FC236}">
                <a16:creationId xmlns:a16="http://schemas.microsoft.com/office/drawing/2014/main" id="{5A8C63E6-225E-460B-A17E-28E58B0EA513}"/>
              </a:ext>
            </a:extLst>
          </p:cNvPr>
          <p:cNvSpPr>
            <a:spLocks noGrp="1"/>
          </p:cNvSpPr>
          <p:nvPr>
            <p:ph type="sldNum" sz="quarter" idx="12"/>
          </p:nvPr>
        </p:nvSpPr>
        <p:spPr/>
        <p:txBody>
          <a:bodyPr/>
          <a:lstStyle>
            <a:lvl1pPr>
              <a:defRPr/>
            </a:lvl1pPr>
          </a:lstStyle>
          <a:p>
            <a:fld id="{A2797AC2-DA01-4704-9F52-9D6BC760B32F}" type="slidenum">
              <a:rPr lang="it-IT" altLang="it-IT"/>
              <a:pPr/>
              <a:t>‹N›</a:t>
            </a:fld>
            <a:endParaRPr lang="it-IT" altLang="it-IT"/>
          </a:p>
        </p:txBody>
      </p:sp>
    </p:spTree>
    <p:extLst>
      <p:ext uri="{BB962C8B-B14F-4D97-AF65-F5344CB8AC3E}">
        <p14:creationId xmlns:p14="http://schemas.microsoft.com/office/powerpoint/2010/main" val="422376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3C9AD93-6ABB-4D3D-AC62-B759DA62C863}"/>
              </a:ext>
            </a:extLst>
          </p:cNvPr>
          <p:cNvSpPr>
            <a:spLocks noGrp="1"/>
          </p:cNvSpPr>
          <p:nvPr>
            <p:ph type="title" orient="vert"/>
          </p:nvPr>
        </p:nvSpPr>
        <p:spPr>
          <a:xfrm>
            <a:off x="6889750" y="1700213"/>
            <a:ext cx="1827213" cy="42592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CC61467-A3BB-4085-BFA6-1632B3E52C83}"/>
              </a:ext>
            </a:extLst>
          </p:cNvPr>
          <p:cNvSpPr>
            <a:spLocks noGrp="1"/>
          </p:cNvSpPr>
          <p:nvPr>
            <p:ph type="body" orient="vert" idx="1"/>
          </p:nvPr>
        </p:nvSpPr>
        <p:spPr>
          <a:xfrm>
            <a:off x="1403350" y="1700213"/>
            <a:ext cx="5334000" cy="425926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A032167-4B07-401E-ACB1-13F930857B0D}"/>
              </a:ext>
            </a:extLst>
          </p:cNvPr>
          <p:cNvSpPr>
            <a:spLocks noGrp="1"/>
          </p:cNvSpPr>
          <p:nvPr>
            <p:ph type="dt" sz="half" idx="10"/>
          </p:nvPr>
        </p:nvSpPr>
        <p:spPr/>
        <p:txBody>
          <a:bodyPr/>
          <a:lstStyle>
            <a:lvl1pPr>
              <a:defRPr/>
            </a:lvl1pPr>
          </a:lstStyle>
          <a:p>
            <a:r>
              <a:rPr lang="it-IT" altLang="it-IT"/>
              <a:t>Trieste, 21 settembre 2020</a:t>
            </a:r>
          </a:p>
        </p:txBody>
      </p:sp>
      <p:sp>
        <p:nvSpPr>
          <p:cNvPr id="5" name="Segnaposto piè di pagina 4">
            <a:extLst>
              <a:ext uri="{FF2B5EF4-FFF2-40B4-BE49-F238E27FC236}">
                <a16:creationId xmlns:a16="http://schemas.microsoft.com/office/drawing/2014/main" id="{A2FD456F-0D92-4244-959F-B8ED70BFF0C1}"/>
              </a:ext>
            </a:extLst>
          </p:cNvPr>
          <p:cNvSpPr>
            <a:spLocks noGrp="1"/>
          </p:cNvSpPr>
          <p:nvPr>
            <p:ph type="ftr" sz="quarter" idx="11"/>
          </p:nvPr>
        </p:nvSpPr>
        <p:spPr/>
        <p:txBody>
          <a:bodyPr/>
          <a:lstStyle>
            <a:lvl1pPr>
              <a:defRPr/>
            </a:lvl1pPr>
          </a:lstStyle>
          <a:p>
            <a:r>
              <a:rPr lang="it-IT" altLang="it-IT"/>
              <a:t>Annalisa Granà</a:t>
            </a:r>
          </a:p>
        </p:txBody>
      </p:sp>
      <p:sp>
        <p:nvSpPr>
          <p:cNvPr id="6" name="Segnaposto numero diapositiva 5">
            <a:extLst>
              <a:ext uri="{FF2B5EF4-FFF2-40B4-BE49-F238E27FC236}">
                <a16:creationId xmlns:a16="http://schemas.microsoft.com/office/drawing/2014/main" id="{38802DD4-9803-4C3C-AE47-55A82C011539}"/>
              </a:ext>
            </a:extLst>
          </p:cNvPr>
          <p:cNvSpPr>
            <a:spLocks noGrp="1"/>
          </p:cNvSpPr>
          <p:nvPr>
            <p:ph type="sldNum" sz="quarter" idx="12"/>
          </p:nvPr>
        </p:nvSpPr>
        <p:spPr/>
        <p:txBody>
          <a:bodyPr/>
          <a:lstStyle>
            <a:lvl1pPr>
              <a:defRPr/>
            </a:lvl1pPr>
          </a:lstStyle>
          <a:p>
            <a:fld id="{70B7AFA9-A4DD-48F0-8C2F-CF4323958CAE}" type="slidenum">
              <a:rPr lang="it-IT" altLang="it-IT"/>
              <a:pPr/>
              <a:t>‹N›</a:t>
            </a:fld>
            <a:endParaRPr lang="it-IT" altLang="it-IT"/>
          </a:p>
        </p:txBody>
      </p:sp>
    </p:spTree>
    <p:extLst>
      <p:ext uri="{BB962C8B-B14F-4D97-AF65-F5344CB8AC3E}">
        <p14:creationId xmlns:p14="http://schemas.microsoft.com/office/powerpoint/2010/main" val="190101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06264-688A-44E3-8051-DCEB892509D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409AD3F-2967-4388-8097-D507460E0B3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48F0898-61E5-4AF6-A74D-3ACC9AE52418}"/>
              </a:ext>
            </a:extLst>
          </p:cNvPr>
          <p:cNvSpPr>
            <a:spLocks noGrp="1"/>
          </p:cNvSpPr>
          <p:nvPr>
            <p:ph type="dt" sz="half" idx="10"/>
          </p:nvPr>
        </p:nvSpPr>
        <p:spPr/>
        <p:txBody>
          <a:bodyPr/>
          <a:lstStyle>
            <a:lvl1pPr>
              <a:defRPr/>
            </a:lvl1pPr>
          </a:lstStyle>
          <a:p>
            <a:r>
              <a:rPr lang="it-IT" altLang="it-IT"/>
              <a:t>Trieste, 21 settembre 2020</a:t>
            </a:r>
          </a:p>
        </p:txBody>
      </p:sp>
      <p:sp>
        <p:nvSpPr>
          <p:cNvPr id="5" name="Segnaposto piè di pagina 4">
            <a:extLst>
              <a:ext uri="{FF2B5EF4-FFF2-40B4-BE49-F238E27FC236}">
                <a16:creationId xmlns:a16="http://schemas.microsoft.com/office/drawing/2014/main" id="{83AEBA8D-3359-4513-A929-1B19ED30969A}"/>
              </a:ext>
            </a:extLst>
          </p:cNvPr>
          <p:cNvSpPr>
            <a:spLocks noGrp="1"/>
          </p:cNvSpPr>
          <p:nvPr>
            <p:ph type="ftr" sz="quarter" idx="11"/>
          </p:nvPr>
        </p:nvSpPr>
        <p:spPr/>
        <p:txBody>
          <a:bodyPr/>
          <a:lstStyle>
            <a:lvl1pPr>
              <a:defRPr/>
            </a:lvl1pPr>
          </a:lstStyle>
          <a:p>
            <a:r>
              <a:rPr lang="it-IT" altLang="it-IT"/>
              <a:t>Annalisa Granà</a:t>
            </a:r>
          </a:p>
        </p:txBody>
      </p:sp>
      <p:sp>
        <p:nvSpPr>
          <p:cNvPr id="6" name="Segnaposto numero diapositiva 5">
            <a:extLst>
              <a:ext uri="{FF2B5EF4-FFF2-40B4-BE49-F238E27FC236}">
                <a16:creationId xmlns:a16="http://schemas.microsoft.com/office/drawing/2014/main" id="{49AADC75-1393-4DA3-9344-905327E8A3F3}"/>
              </a:ext>
            </a:extLst>
          </p:cNvPr>
          <p:cNvSpPr>
            <a:spLocks noGrp="1"/>
          </p:cNvSpPr>
          <p:nvPr>
            <p:ph type="sldNum" sz="quarter" idx="12"/>
          </p:nvPr>
        </p:nvSpPr>
        <p:spPr/>
        <p:txBody>
          <a:bodyPr/>
          <a:lstStyle>
            <a:lvl1pPr>
              <a:defRPr/>
            </a:lvl1pPr>
          </a:lstStyle>
          <a:p>
            <a:fld id="{D1EF7246-2F99-4C90-94B1-7261AE01114D}" type="slidenum">
              <a:rPr lang="it-IT" altLang="it-IT"/>
              <a:pPr/>
              <a:t>‹N›</a:t>
            </a:fld>
            <a:endParaRPr lang="it-IT" altLang="it-IT"/>
          </a:p>
        </p:txBody>
      </p:sp>
    </p:spTree>
    <p:extLst>
      <p:ext uri="{BB962C8B-B14F-4D97-AF65-F5344CB8AC3E}">
        <p14:creationId xmlns:p14="http://schemas.microsoft.com/office/powerpoint/2010/main" val="32562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E5773-5FA0-4205-B7B4-802FB3DCAAED}"/>
              </a:ext>
            </a:extLst>
          </p:cNvPr>
          <p:cNvSpPr>
            <a:spLocks noGrp="1"/>
          </p:cNvSpPr>
          <p:nvPr>
            <p:ph type="title"/>
          </p:nvPr>
        </p:nvSpPr>
        <p:spPr>
          <a:xfrm>
            <a:off x="623888" y="1709738"/>
            <a:ext cx="7886700" cy="2852737"/>
          </a:xfrm>
        </p:spPr>
        <p:txBody>
          <a:bodyPr/>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E658CC5-FD08-438D-8C91-994FF87F977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48599F9-ECC3-463F-A32A-8095C7FC82DB}"/>
              </a:ext>
            </a:extLst>
          </p:cNvPr>
          <p:cNvSpPr>
            <a:spLocks noGrp="1"/>
          </p:cNvSpPr>
          <p:nvPr>
            <p:ph type="dt" sz="half" idx="10"/>
          </p:nvPr>
        </p:nvSpPr>
        <p:spPr/>
        <p:txBody>
          <a:bodyPr/>
          <a:lstStyle>
            <a:lvl1pPr>
              <a:defRPr/>
            </a:lvl1pPr>
          </a:lstStyle>
          <a:p>
            <a:r>
              <a:rPr lang="it-IT" altLang="it-IT"/>
              <a:t>Trieste, 21 settembre 2020</a:t>
            </a:r>
          </a:p>
        </p:txBody>
      </p:sp>
      <p:sp>
        <p:nvSpPr>
          <p:cNvPr id="5" name="Segnaposto piè di pagina 4">
            <a:extLst>
              <a:ext uri="{FF2B5EF4-FFF2-40B4-BE49-F238E27FC236}">
                <a16:creationId xmlns:a16="http://schemas.microsoft.com/office/drawing/2014/main" id="{2E4BEFEE-D789-4BF1-B088-9C5BC15C8FE7}"/>
              </a:ext>
            </a:extLst>
          </p:cNvPr>
          <p:cNvSpPr>
            <a:spLocks noGrp="1"/>
          </p:cNvSpPr>
          <p:nvPr>
            <p:ph type="ftr" sz="quarter" idx="11"/>
          </p:nvPr>
        </p:nvSpPr>
        <p:spPr/>
        <p:txBody>
          <a:bodyPr/>
          <a:lstStyle>
            <a:lvl1pPr>
              <a:defRPr/>
            </a:lvl1pPr>
          </a:lstStyle>
          <a:p>
            <a:r>
              <a:rPr lang="it-IT" altLang="it-IT"/>
              <a:t>Annalisa Granà</a:t>
            </a:r>
          </a:p>
        </p:txBody>
      </p:sp>
      <p:sp>
        <p:nvSpPr>
          <p:cNvPr id="6" name="Segnaposto numero diapositiva 5">
            <a:extLst>
              <a:ext uri="{FF2B5EF4-FFF2-40B4-BE49-F238E27FC236}">
                <a16:creationId xmlns:a16="http://schemas.microsoft.com/office/drawing/2014/main" id="{A7DF64DC-C021-4B1E-A4E4-0BB812A14B1B}"/>
              </a:ext>
            </a:extLst>
          </p:cNvPr>
          <p:cNvSpPr>
            <a:spLocks noGrp="1"/>
          </p:cNvSpPr>
          <p:nvPr>
            <p:ph type="sldNum" sz="quarter" idx="12"/>
          </p:nvPr>
        </p:nvSpPr>
        <p:spPr/>
        <p:txBody>
          <a:bodyPr/>
          <a:lstStyle>
            <a:lvl1pPr>
              <a:defRPr/>
            </a:lvl1pPr>
          </a:lstStyle>
          <a:p>
            <a:fld id="{B3908DC8-6573-43AA-A498-9EC13C838535}" type="slidenum">
              <a:rPr lang="it-IT" altLang="it-IT"/>
              <a:pPr/>
              <a:t>‹N›</a:t>
            </a:fld>
            <a:endParaRPr lang="it-IT" altLang="it-IT"/>
          </a:p>
        </p:txBody>
      </p:sp>
    </p:spTree>
    <p:extLst>
      <p:ext uri="{BB962C8B-B14F-4D97-AF65-F5344CB8AC3E}">
        <p14:creationId xmlns:p14="http://schemas.microsoft.com/office/powerpoint/2010/main" val="39653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08B6A-FAC9-4D1D-B8F0-29B79439483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003732-1C6D-43DE-8CF5-49B93383FAFF}"/>
              </a:ext>
            </a:extLst>
          </p:cNvPr>
          <p:cNvSpPr>
            <a:spLocks noGrp="1"/>
          </p:cNvSpPr>
          <p:nvPr>
            <p:ph sz="half" idx="1"/>
          </p:nvPr>
        </p:nvSpPr>
        <p:spPr>
          <a:xfrm>
            <a:off x="1403350" y="3068638"/>
            <a:ext cx="3579813" cy="289083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8DE3F64-7B7F-4B92-838B-4004BE00FBF3}"/>
              </a:ext>
            </a:extLst>
          </p:cNvPr>
          <p:cNvSpPr>
            <a:spLocks noGrp="1"/>
          </p:cNvSpPr>
          <p:nvPr>
            <p:ph sz="half" idx="2"/>
          </p:nvPr>
        </p:nvSpPr>
        <p:spPr>
          <a:xfrm>
            <a:off x="5135563" y="3068638"/>
            <a:ext cx="3581400" cy="289083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753223E-D0F3-41E4-8277-DDE003D4D57C}"/>
              </a:ext>
            </a:extLst>
          </p:cNvPr>
          <p:cNvSpPr>
            <a:spLocks noGrp="1"/>
          </p:cNvSpPr>
          <p:nvPr>
            <p:ph type="dt" sz="half" idx="10"/>
          </p:nvPr>
        </p:nvSpPr>
        <p:spPr/>
        <p:txBody>
          <a:bodyPr/>
          <a:lstStyle>
            <a:lvl1pPr>
              <a:defRPr/>
            </a:lvl1pPr>
          </a:lstStyle>
          <a:p>
            <a:r>
              <a:rPr lang="it-IT" altLang="it-IT"/>
              <a:t>Trieste, 21 settembre 2020</a:t>
            </a:r>
          </a:p>
        </p:txBody>
      </p:sp>
      <p:sp>
        <p:nvSpPr>
          <p:cNvPr id="6" name="Segnaposto piè di pagina 5">
            <a:extLst>
              <a:ext uri="{FF2B5EF4-FFF2-40B4-BE49-F238E27FC236}">
                <a16:creationId xmlns:a16="http://schemas.microsoft.com/office/drawing/2014/main" id="{BB469274-BD0A-4982-B1D8-6371A511FA5E}"/>
              </a:ext>
            </a:extLst>
          </p:cNvPr>
          <p:cNvSpPr>
            <a:spLocks noGrp="1"/>
          </p:cNvSpPr>
          <p:nvPr>
            <p:ph type="ftr" sz="quarter" idx="11"/>
          </p:nvPr>
        </p:nvSpPr>
        <p:spPr/>
        <p:txBody>
          <a:bodyPr/>
          <a:lstStyle>
            <a:lvl1pPr>
              <a:defRPr/>
            </a:lvl1pPr>
          </a:lstStyle>
          <a:p>
            <a:r>
              <a:rPr lang="it-IT" altLang="it-IT"/>
              <a:t>Annalisa Granà</a:t>
            </a:r>
          </a:p>
        </p:txBody>
      </p:sp>
      <p:sp>
        <p:nvSpPr>
          <p:cNvPr id="7" name="Segnaposto numero diapositiva 6">
            <a:extLst>
              <a:ext uri="{FF2B5EF4-FFF2-40B4-BE49-F238E27FC236}">
                <a16:creationId xmlns:a16="http://schemas.microsoft.com/office/drawing/2014/main" id="{D2ABB102-F09A-4AA4-83EC-4A3D455D80A8}"/>
              </a:ext>
            </a:extLst>
          </p:cNvPr>
          <p:cNvSpPr>
            <a:spLocks noGrp="1"/>
          </p:cNvSpPr>
          <p:nvPr>
            <p:ph type="sldNum" sz="quarter" idx="12"/>
          </p:nvPr>
        </p:nvSpPr>
        <p:spPr/>
        <p:txBody>
          <a:bodyPr/>
          <a:lstStyle>
            <a:lvl1pPr>
              <a:defRPr/>
            </a:lvl1pPr>
          </a:lstStyle>
          <a:p>
            <a:fld id="{0047E3E7-7CB9-4200-8D5A-5C9B1371DD4A}" type="slidenum">
              <a:rPr lang="it-IT" altLang="it-IT"/>
              <a:pPr/>
              <a:t>‹N›</a:t>
            </a:fld>
            <a:endParaRPr lang="it-IT" altLang="it-IT"/>
          </a:p>
        </p:txBody>
      </p:sp>
    </p:spTree>
    <p:extLst>
      <p:ext uri="{BB962C8B-B14F-4D97-AF65-F5344CB8AC3E}">
        <p14:creationId xmlns:p14="http://schemas.microsoft.com/office/powerpoint/2010/main" val="375529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E52EC-6EE7-457C-8587-CD05AD0C6357}"/>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92E030B-DC72-487C-91DF-6B746E4319A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E099CB1-5736-4099-9AF1-8AE7DF36AE44}"/>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02EB51D-E0D4-4A99-8EF1-53D8791D193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AAA6FFC-B25C-4DE2-8CB7-8F608ADA0B74}"/>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9CAADDF-E64C-421B-9A28-AD6B996164B2}"/>
              </a:ext>
            </a:extLst>
          </p:cNvPr>
          <p:cNvSpPr>
            <a:spLocks noGrp="1"/>
          </p:cNvSpPr>
          <p:nvPr>
            <p:ph type="dt" sz="half" idx="10"/>
          </p:nvPr>
        </p:nvSpPr>
        <p:spPr/>
        <p:txBody>
          <a:bodyPr/>
          <a:lstStyle>
            <a:lvl1pPr>
              <a:defRPr/>
            </a:lvl1pPr>
          </a:lstStyle>
          <a:p>
            <a:r>
              <a:rPr lang="it-IT" altLang="it-IT"/>
              <a:t>Trieste, 21 settembre 2020</a:t>
            </a:r>
          </a:p>
        </p:txBody>
      </p:sp>
      <p:sp>
        <p:nvSpPr>
          <p:cNvPr id="8" name="Segnaposto piè di pagina 7">
            <a:extLst>
              <a:ext uri="{FF2B5EF4-FFF2-40B4-BE49-F238E27FC236}">
                <a16:creationId xmlns:a16="http://schemas.microsoft.com/office/drawing/2014/main" id="{61D9B8B8-BE11-4B24-8AF4-4BA2812A1298}"/>
              </a:ext>
            </a:extLst>
          </p:cNvPr>
          <p:cNvSpPr>
            <a:spLocks noGrp="1"/>
          </p:cNvSpPr>
          <p:nvPr>
            <p:ph type="ftr" sz="quarter" idx="11"/>
          </p:nvPr>
        </p:nvSpPr>
        <p:spPr/>
        <p:txBody>
          <a:bodyPr/>
          <a:lstStyle>
            <a:lvl1pPr>
              <a:defRPr/>
            </a:lvl1pPr>
          </a:lstStyle>
          <a:p>
            <a:r>
              <a:rPr lang="it-IT" altLang="it-IT"/>
              <a:t>Annalisa Granà</a:t>
            </a:r>
          </a:p>
        </p:txBody>
      </p:sp>
      <p:sp>
        <p:nvSpPr>
          <p:cNvPr id="9" name="Segnaposto numero diapositiva 8">
            <a:extLst>
              <a:ext uri="{FF2B5EF4-FFF2-40B4-BE49-F238E27FC236}">
                <a16:creationId xmlns:a16="http://schemas.microsoft.com/office/drawing/2014/main" id="{A4392C27-749E-44C8-912D-63523203C28B}"/>
              </a:ext>
            </a:extLst>
          </p:cNvPr>
          <p:cNvSpPr>
            <a:spLocks noGrp="1"/>
          </p:cNvSpPr>
          <p:nvPr>
            <p:ph type="sldNum" sz="quarter" idx="12"/>
          </p:nvPr>
        </p:nvSpPr>
        <p:spPr/>
        <p:txBody>
          <a:bodyPr/>
          <a:lstStyle>
            <a:lvl1pPr>
              <a:defRPr/>
            </a:lvl1pPr>
          </a:lstStyle>
          <a:p>
            <a:fld id="{28B0EBEB-3577-4085-9F08-C7654646202A}" type="slidenum">
              <a:rPr lang="it-IT" altLang="it-IT"/>
              <a:pPr/>
              <a:t>‹N›</a:t>
            </a:fld>
            <a:endParaRPr lang="it-IT" altLang="it-IT"/>
          </a:p>
        </p:txBody>
      </p:sp>
    </p:spTree>
    <p:extLst>
      <p:ext uri="{BB962C8B-B14F-4D97-AF65-F5344CB8AC3E}">
        <p14:creationId xmlns:p14="http://schemas.microsoft.com/office/powerpoint/2010/main" val="172794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B1FD3C-0C35-4650-BC3F-FF73A5BDEAB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F480076-6C50-46B2-AF8B-558D2C7058F7}"/>
              </a:ext>
            </a:extLst>
          </p:cNvPr>
          <p:cNvSpPr>
            <a:spLocks noGrp="1"/>
          </p:cNvSpPr>
          <p:nvPr>
            <p:ph type="dt" sz="half" idx="10"/>
          </p:nvPr>
        </p:nvSpPr>
        <p:spPr/>
        <p:txBody>
          <a:bodyPr/>
          <a:lstStyle>
            <a:lvl1pPr>
              <a:defRPr/>
            </a:lvl1pPr>
          </a:lstStyle>
          <a:p>
            <a:r>
              <a:rPr lang="it-IT" altLang="it-IT"/>
              <a:t>Trieste, 21 settembre 2020</a:t>
            </a:r>
          </a:p>
        </p:txBody>
      </p:sp>
      <p:sp>
        <p:nvSpPr>
          <p:cNvPr id="4" name="Segnaposto piè di pagina 3">
            <a:extLst>
              <a:ext uri="{FF2B5EF4-FFF2-40B4-BE49-F238E27FC236}">
                <a16:creationId xmlns:a16="http://schemas.microsoft.com/office/drawing/2014/main" id="{942B93D4-6FB5-42D7-A5D9-C092826ADC3C}"/>
              </a:ext>
            </a:extLst>
          </p:cNvPr>
          <p:cNvSpPr>
            <a:spLocks noGrp="1"/>
          </p:cNvSpPr>
          <p:nvPr>
            <p:ph type="ftr" sz="quarter" idx="11"/>
          </p:nvPr>
        </p:nvSpPr>
        <p:spPr/>
        <p:txBody>
          <a:bodyPr/>
          <a:lstStyle>
            <a:lvl1pPr>
              <a:defRPr/>
            </a:lvl1pPr>
          </a:lstStyle>
          <a:p>
            <a:r>
              <a:rPr lang="it-IT" altLang="it-IT"/>
              <a:t>Annalisa Granà</a:t>
            </a:r>
          </a:p>
        </p:txBody>
      </p:sp>
      <p:sp>
        <p:nvSpPr>
          <p:cNvPr id="5" name="Segnaposto numero diapositiva 4">
            <a:extLst>
              <a:ext uri="{FF2B5EF4-FFF2-40B4-BE49-F238E27FC236}">
                <a16:creationId xmlns:a16="http://schemas.microsoft.com/office/drawing/2014/main" id="{22F70AF5-0CFF-4E82-8175-FDFB60825234}"/>
              </a:ext>
            </a:extLst>
          </p:cNvPr>
          <p:cNvSpPr>
            <a:spLocks noGrp="1"/>
          </p:cNvSpPr>
          <p:nvPr>
            <p:ph type="sldNum" sz="quarter" idx="12"/>
          </p:nvPr>
        </p:nvSpPr>
        <p:spPr/>
        <p:txBody>
          <a:bodyPr/>
          <a:lstStyle>
            <a:lvl1pPr>
              <a:defRPr/>
            </a:lvl1pPr>
          </a:lstStyle>
          <a:p>
            <a:fld id="{3D2E20FD-EE0D-41C3-B157-6B816A7F11E5}" type="slidenum">
              <a:rPr lang="it-IT" altLang="it-IT"/>
              <a:pPr/>
              <a:t>‹N›</a:t>
            </a:fld>
            <a:endParaRPr lang="it-IT" altLang="it-IT"/>
          </a:p>
        </p:txBody>
      </p:sp>
    </p:spTree>
    <p:extLst>
      <p:ext uri="{BB962C8B-B14F-4D97-AF65-F5344CB8AC3E}">
        <p14:creationId xmlns:p14="http://schemas.microsoft.com/office/powerpoint/2010/main" val="72580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F13352F-C94E-4F6D-96D5-CB5D9CFF55F5}"/>
              </a:ext>
            </a:extLst>
          </p:cNvPr>
          <p:cNvSpPr>
            <a:spLocks noGrp="1"/>
          </p:cNvSpPr>
          <p:nvPr>
            <p:ph type="dt" sz="half" idx="10"/>
          </p:nvPr>
        </p:nvSpPr>
        <p:spPr/>
        <p:txBody>
          <a:bodyPr/>
          <a:lstStyle>
            <a:lvl1pPr>
              <a:defRPr/>
            </a:lvl1pPr>
          </a:lstStyle>
          <a:p>
            <a:r>
              <a:rPr lang="it-IT" altLang="it-IT"/>
              <a:t>Trieste, 21 settembre 2020</a:t>
            </a:r>
          </a:p>
        </p:txBody>
      </p:sp>
      <p:sp>
        <p:nvSpPr>
          <p:cNvPr id="3" name="Segnaposto piè di pagina 2">
            <a:extLst>
              <a:ext uri="{FF2B5EF4-FFF2-40B4-BE49-F238E27FC236}">
                <a16:creationId xmlns:a16="http://schemas.microsoft.com/office/drawing/2014/main" id="{40CB4E5D-1123-4634-B89F-EEC3B891B620}"/>
              </a:ext>
            </a:extLst>
          </p:cNvPr>
          <p:cNvSpPr>
            <a:spLocks noGrp="1"/>
          </p:cNvSpPr>
          <p:nvPr>
            <p:ph type="ftr" sz="quarter" idx="11"/>
          </p:nvPr>
        </p:nvSpPr>
        <p:spPr/>
        <p:txBody>
          <a:bodyPr/>
          <a:lstStyle>
            <a:lvl1pPr>
              <a:defRPr/>
            </a:lvl1pPr>
          </a:lstStyle>
          <a:p>
            <a:r>
              <a:rPr lang="it-IT" altLang="it-IT"/>
              <a:t>Annalisa Granà</a:t>
            </a:r>
          </a:p>
        </p:txBody>
      </p:sp>
      <p:sp>
        <p:nvSpPr>
          <p:cNvPr id="4" name="Segnaposto numero diapositiva 3">
            <a:extLst>
              <a:ext uri="{FF2B5EF4-FFF2-40B4-BE49-F238E27FC236}">
                <a16:creationId xmlns:a16="http://schemas.microsoft.com/office/drawing/2014/main" id="{DA9B8AB5-7533-4A27-90A3-B9E9F425ACAE}"/>
              </a:ext>
            </a:extLst>
          </p:cNvPr>
          <p:cNvSpPr>
            <a:spLocks noGrp="1"/>
          </p:cNvSpPr>
          <p:nvPr>
            <p:ph type="sldNum" sz="quarter" idx="12"/>
          </p:nvPr>
        </p:nvSpPr>
        <p:spPr/>
        <p:txBody>
          <a:bodyPr/>
          <a:lstStyle>
            <a:lvl1pPr>
              <a:defRPr/>
            </a:lvl1pPr>
          </a:lstStyle>
          <a:p>
            <a:fld id="{B2DC7ECD-81FD-4327-99C5-E41515EC72AB}" type="slidenum">
              <a:rPr lang="it-IT" altLang="it-IT"/>
              <a:pPr/>
              <a:t>‹N›</a:t>
            </a:fld>
            <a:endParaRPr lang="it-IT" altLang="it-IT"/>
          </a:p>
        </p:txBody>
      </p:sp>
    </p:spTree>
    <p:extLst>
      <p:ext uri="{BB962C8B-B14F-4D97-AF65-F5344CB8AC3E}">
        <p14:creationId xmlns:p14="http://schemas.microsoft.com/office/powerpoint/2010/main" val="299916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DEE908-F1C2-43C9-B2B7-933A445D8F18}"/>
              </a:ext>
            </a:extLst>
          </p:cNvPr>
          <p:cNvSpPr>
            <a:spLocks noGrp="1"/>
          </p:cNvSpPr>
          <p:nvPr>
            <p:ph type="title"/>
          </p:nvPr>
        </p:nvSpPr>
        <p:spPr>
          <a:xfrm>
            <a:off x="630238" y="457200"/>
            <a:ext cx="2949575" cy="1600200"/>
          </a:xfrm>
        </p:spPr>
        <p:txBody>
          <a:bodyPr/>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D6F2DCE-17C9-49C2-9495-5154B5FBCBA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6E2CD01-A86B-46F1-A9E0-746C5DAC4DA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24CAC9A-E16E-4326-A742-7AC80504D028}"/>
              </a:ext>
            </a:extLst>
          </p:cNvPr>
          <p:cNvSpPr>
            <a:spLocks noGrp="1"/>
          </p:cNvSpPr>
          <p:nvPr>
            <p:ph type="dt" sz="half" idx="10"/>
          </p:nvPr>
        </p:nvSpPr>
        <p:spPr/>
        <p:txBody>
          <a:bodyPr/>
          <a:lstStyle>
            <a:lvl1pPr>
              <a:defRPr/>
            </a:lvl1pPr>
          </a:lstStyle>
          <a:p>
            <a:r>
              <a:rPr lang="it-IT" altLang="it-IT"/>
              <a:t>Trieste, 21 settembre 2020</a:t>
            </a:r>
          </a:p>
        </p:txBody>
      </p:sp>
      <p:sp>
        <p:nvSpPr>
          <p:cNvPr id="6" name="Segnaposto piè di pagina 5">
            <a:extLst>
              <a:ext uri="{FF2B5EF4-FFF2-40B4-BE49-F238E27FC236}">
                <a16:creationId xmlns:a16="http://schemas.microsoft.com/office/drawing/2014/main" id="{112EFD73-8531-4C9E-AA9B-CA749E53337A}"/>
              </a:ext>
            </a:extLst>
          </p:cNvPr>
          <p:cNvSpPr>
            <a:spLocks noGrp="1"/>
          </p:cNvSpPr>
          <p:nvPr>
            <p:ph type="ftr" sz="quarter" idx="11"/>
          </p:nvPr>
        </p:nvSpPr>
        <p:spPr/>
        <p:txBody>
          <a:bodyPr/>
          <a:lstStyle>
            <a:lvl1pPr>
              <a:defRPr/>
            </a:lvl1pPr>
          </a:lstStyle>
          <a:p>
            <a:r>
              <a:rPr lang="it-IT" altLang="it-IT"/>
              <a:t>Annalisa Granà</a:t>
            </a:r>
          </a:p>
        </p:txBody>
      </p:sp>
      <p:sp>
        <p:nvSpPr>
          <p:cNvPr id="7" name="Segnaposto numero diapositiva 6">
            <a:extLst>
              <a:ext uri="{FF2B5EF4-FFF2-40B4-BE49-F238E27FC236}">
                <a16:creationId xmlns:a16="http://schemas.microsoft.com/office/drawing/2014/main" id="{31CCF67F-FE5C-4AFC-AE30-1C6DC9A0E8A1}"/>
              </a:ext>
            </a:extLst>
          </p:cNvPr>
          <p:cNvSpPr>
            <a:spLocks noGrp="1"/>
          </p:cNvSpPr>
          <p:nvPr>
            <p:ph type="sldNum" sz="quarter" idx="12"/>
          </p:nvPr>
        </p:nvSpPr>
        <p:spPr/>
        <p:txBody>
          <a:bodyPr/>
          <a:lstStyle>
            <a:lvl1pPr>
              <a:defRPr/>
            </a:lvl1pPr>
          </a:lstStyle>
          <a:p>
            <a:fld id="{103F294D-42EB-4F09-937C-2927BF691B60}" type="slidenum">
              <a:rPr lang="it-IT" altLang="it-IT"/>
              <a:pPr/>
              <a:t>‹N›</a:t>
            </a:fld>
            <a:endParaRPr lang="it-IT" altLang="it-IT"/>
          </a:p>
        </p:txBody>
      </p:sp>
    </p:spTree>
    <p:extLst>
      <p:ext uri="{BB962C8B-B14F-4D97-AF65-F5344CB8AC3E}">
        <p14:creationId xmlns:p14="http://schemas.microsoft.com/office/powerpoint/2010/main" val="72449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65F93E-7D09-47A8-866A-608CC5179715}"/>
              </a:ext>
            </a:extLst>
          </p:cNvPr>
          <p:cNvSpPr>
            <a:spLocks noGrp="1"/>
          </p:cNvSpPr>
          <p:nvPr>
            <p:ph type="title"/>
          </p:nvPr>
        </p:nvSpPr>
        <p:spPr>
          <a:xfrm>
            <a:off x="630238" y="457200"/>
            <a:ext cx="2949575" cy="1600200"/>
          </a:xfrm>
        </p:spPr>
        <p:txBody>
          <a:bodyPr/>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6C8878-82F6-4F13-B8E1-816766CCC3D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a:extLst>
              <a:ext uri="{FF2B5EF4-FFF2-40B4-BE49-F238E27FC236}">
                <a16:creationId xmlns:a16="http://schemas.microsoft.com/office/drawing/2014/main" id="{FB8F939C-222F-4328-B926-04358D5B4E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ADE38DC-A49C-42B9-AD52-E5220E54F372}"/>
              </a:ext>
            </a:extLst>
          </p:cNvPr>
          <p:cNvSpPr>
            <a:spLocks noGrp="1"/>
          </p:cNvSpPr>
          <p:nvPr>
            <p:ph type="dt" sz="half" idx="10"/>
          </p:nvPr>
        </p:nvSpPr>
        <p:spPr/>
        <p:txBody>
          <a:bodyPr/>
          <a:lstStyle>
            <a:lvl1pPr>
              <a:defRPr/>
            </a:lvl1pPr>
          </a:lstStyle>
          <a:p>
            <a:r>
              <a:rPr lang="it-IT" altLang="it-IT"/>
              <a:t>Trieste, 21 settembre 2020</a:t>
            </a:r>
          </a:p>
        </p:txBody>
      </p:sp>
      <p:sp>
        <p:nvSpPr>
          <p:cNvPr id="6" name="Segnaposto piè di pagina 5">
            <a:extLst>
              <a:ext uri="{FF2B5EF4-FFF2-40B4-BE49-F238E27FC236}">
                <a16:creationId xmlns:a16="http://schemas.microsoft.com/office/drawing/2014/main" id="{C2D816C7-3C01-4647-8F9D-97FCE338B6B0}"/>
              </a:ext>
            </a:extLst>
          </p:cNvPr>
          <p:cNvSpPr>
            <a:spLocks noGrp="1"/>
          </p:cNvSpPr>
          <p:nvPr>
            <p:ph type="ftr" sz="quarter" idx="11"/>
          </p:nvPr>
        </p:nvSpPr>
        <p:spPr/>
        <p:txBody>
          <a:bodyPr/>
          <a:lstStyle>
            <a:lvl1pPr>
              <a:defRPr/>
            </a:lvl1pPr>
          </a:lstStyle>
          <a:p>
            <a:r>
              <a:rPr lang="it-IT" altLang="it-IT"/>
              <a:t>Annalisa Granà</a:t>
            </a:r>
          </a:p>
        </p:txBody>
      </p:sp>
      <p:sp>
        <p:nvSpPr>
          <p:cNvPr id="7" name="Segnaposto numero diapositiva 6">
            <a:extLst>
              <a:ext uri="{FF2B5EF4-FFF2-40B4-BE49-F238E27FC236}">
                <a16:creationId xmlns:a16="http://schemas.microsoft.com/office/drawing/2014/main" id="{036D1059-D4DC-481D-B2FD-2B544704CF15}"/>
              </a:ext>
            </a:extLst>
          </p:cNvPr>
          <p:cNvSpPr>
            <a:spLocks noGrp="1"/>
          </p:cNvSpPr>
          <p:nvPr>
            <p:ph type="sldNum" sz="quarter" idx="12"/>
          </p:nvPr>
        </p:nvSpPr>
        <p:spPr/>
        <p:txBody>
          <a:bodyPr/>
          <a:lstStyle>
            <a:lvl1pPr>
              <a:defRPr/>
            </a:lvl1pPr>
          </a:lstStyle>
          <a:p>
            <a:fld id="{A19BF05E-F4E0-4D79-B161-B770C357EE60}" type="slidenum">
              <a:rPr lang="it-IT" altLang="it-IT"/>
              <a:pPr/>
              <a:t>‹N›</a:t>
            </a:fld>
            <a:endParaRPr lang="it-IT" altLang="it-IT"/>
          </a:p>
        </p:txBody>
      </p:sp>
    </p:spTree>
    <p:extLst>
      <p:ext uri="{BB962C8B-B14F-4D97-AF65-F5344CB8AC3E}">
        <p14:creationId xmlns:p14="http://schemas.microsoft.com/office/powerpoint/2010/main" val="58222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13698" name="Group 2">
            <a:extLst>
              <a:ext uri="{FF2B5EF4-FFF2-40B4-BE49-F238E27FC236}">
                <a16:creationId xmlns:a16="http://schemas.microsoft.com/office/drawing/2014/main" id="{E846CD0B-E285-408A-8A36-73C1FE3BE8E4}"/>
              </a:ext>
            </a:extLst>
          </p:cNvPr>
          <p:cNvGrpSpPr>
            <a:grpSpLocks/>
          </p:cNvGrpSpPr>
          <p:nvPr/>
        </p:nvGrpSpPr>
        <p:grpSpPr bwMode="auto">
          <a:xfrm>
            <a:off x="-3238500" y="0"/>
            <a:ext cx="11925300" cy="3810000"/>
            <a:chOff x="-2040" y="0"/>
            <a:chExt cx="7512" cy="2400"/>
          </a:xfrm>
        </p:grpSpPr>
        <p:sp>
          <p:nvSpPr>
            <p:cNvPr id="413699" name="AutoShape 3">
              <a:extLst>
                <a:ext uri="{FF2B5EF4-FFF2-40B4-BE49-F238E27FC236}">
                  <a16:creationId xmlns:a16="http://schemas.microsoft.com/office/drawing/2014/main" id="{BD414EA3-EE73-41D8-8F14-22F5833E9D1A}"/>
                </a:ext>
              </a:extLst>
            </p:cNvPr>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2400">
                <a:latin typeface="Times New Roman" panose="02020603050405020304" pitchFamily="18" charset="0"/>
              </a:endParaRPr>
            </a:p>
          </p:txBody>
        </p:sp>
        <p:sp>
          <p:nvSpPr>
            <p:cNvPr id="413700" name="AutoShape 4">
              <a:extLst>
                <a:ext uri="{FF2B5EF4-FFF2-40B4-BE49-F238E27FC236}">
                  <a16:creationId xmlns:a16="http://schemas.microsoft.com/office/drawing/2014/main" id="{7F964F0C-79AB-497F-A116-77EF13D7777B}"/>
                </a:ext>
              </a:extLst>
            </p:cNvPr>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413701" name="Line 5">
              <a:extLst>
                <a:ext uri="{FF2B5EF4-FFF2-40B4-BE49-F238E27FC236}">
                  <a16:creationId xmlns:a16="http://schemas.microsoft.com/office/drawing/2014/main" id="{9BFC7A1E-A9E4-4991-B74A-9416E2B2D3D8}"/>
                </a:ext>
              </a:extLst>
            </p:cNvPr>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13702" name="Rectangle 6">
            <a:extLst>
              <a:ext uri="{FF2B5EF4-FFF2-40B4-BE49-F238E27FC236}">
                <a16:creationId xmlns:a16="http://schemas.microsoft.com/office/drawing/2014/main" id="{EFD0153A-7B54-4ED1-BE8B-6D1ACD73EE0B}"/>
              </a:ext>
            </a:extLst>
          </p:cNvPr>
          <p:cNvSpPr>
            <a:spLocks noGrp="1" noChangeArrowheads="1"/>
          </p:cNvSpPr>
          <p:nvPr>
            <p:ph type="title"/>
          </p:nvPr>
        </p:nvSpPr>
        <p:spPr bwMode="auto">
          <a:xfrm>
            <a:off x="1403350" y="1700213"/>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it-IT" altLang="it-IT"/>
              <a:t>IRCBG_ “Titolo corso”</a:t>
            </a:r>
            <a:br>
              <a:rPr lang="it-IT" altLang="it-IT"/>
            </a:br>
            <a:endParaRPr lang="it-IT" altLang="it-IT"/>
          </a:p>
        </p:txBody>
      </p:sp>
      <p:sp>
        <p:nvSpPr>
          <p:cNvPr id="413703" name="Rectangle 7">
            <a:extLst>
              <a:ext uri="{FF2B5EF4-FFF2-40B4-BE49-F238E27FC236}">
                <a16:creationId xmlns:a16="http://schemas.microsoft.com/office/drawing/2014/main" id="{268033E5-178B-43C6-9A38-AE5D3F00725B}"/>
              </a:ext>
            </a:extLst>
          </p:cNvPr>
          <p:cNvSpPr>
            <a:spLocks noGrp="1" noChangeArrowheads="1"/>
          </p:cNvSpPr>
          <p:nvPr>
            <p:ph type="body" idx="1"/>
          </p:nvPr>
        </p:nvSpPr>
        <p:spPr bwMode="auto">
          <a:xfrm>
            <a:off x="1403350" y="3068638"/>
            <a:ext cx="7313613"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Titolo presentazione</a:t>
            </a:r>
          </a:p>
          <a:p>
            <a:pPr lvl="1"/>
            <a:r>
              <a:rPr lang="it-IT" altLang="it-IT"/>
              <a:t>Secondo livello</a:t>
            </a:r>
          </a:p>
          <a:p>
            <a:pPr lvl="2"/>
            <a:r>
              <a:rPr lang="it-IT" altLang="it-IT"/>
              <a:t>Terzo livello</a:t>
            </a:r>
          </a:p>
        </p:txBody>
      </p:sp>
      <p:sp>
        <p:nvSpPr>
          <p:cNvPr id="413704" name="Rectangle 8">
            <a:extLst>
              <a:ext uri="{FF2B5EF4-FFF2-40B4-BE49-F238E27FC236}">
                <a16:creationId xmlns:a16="http://schemas.microsoft.com/office/drawing/2014/main" id="{032A5E2F-D974-42EE-982F-8E766E8C6118}"/>
              </a:ext>
            </a:extLst>
          </p:cNvPr>
          <p:cNvSpPr>
            <a:spLocks noGrp="1" noChangeArrowheads="1"/>
          </p:cNvSpPr>
          <p:nvPr>
            <p:ph type="dt" sz="half" idx="2"/>
          </p:nvPr>
        </p:nvSpPr>
        <p:spPr bwMode="auto">
          <a:xfrm>
            <a:off x="468313" y="6237288"/>
            <a:ext cx="2303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it-IT" altLang="it-IT"/>
              <a:t>Trieste, 21 settembre 2020</a:t>
            </a:r>
          </a:p>
        </p:txBody>
      </p:sp>
      <p:sp>
        <p:nvSpPr>
          <p:cNvPr id="413705" name="Rectangle 9">
            <a:extLst>
              <a:ext uri="{FF2B5EF4-FFF2-40B4-BE49-F238E27FC236}">
                <a16:creationId xmlns:a16="http://schemas.microsoft.com/office/drawing/2014/main" id="{B4E6BCD3-E862-497B-920B-49CEB8B955C7}"/>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r>
              <a:rPr lang="it-IT" altLang="it-IT"/>
              <a:t>Annalisa Granà</a:t>
            </a:r>
          </a:p>
        </p:txBody>
      </p:sp>
      <p:sp>
        <p:nvSpPr>
          <p:cNvPr id="413706" name="Rectangle 10">
            <a:extLst>
              <a:ext uri="{FF2B5EF4-FFF2-40B4-BE49-F238E27FC236}">
                <a16:creationId xmlns:a16="http://schemas.microsoft.com/office/drawing/2014/main" id="{5AFCDD74-5279-418B-B01B-6310A5B45C3B}"/>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0059FA3-E3D2-4097-AAD4-44A11BD4D0C4}" type="slidenum">
              <a:rPr lang="it-IT" altLang="it-IT"/>
              <a:pPr/>
              <a:t>‹N›</a:t>
            </a:fld>
            <a:endParaRPr lang="it-IT" altLang="it-IT"/>
          </a:p>
        </p:txBody>
      </p:sp>
      <p:pic>
        <p:nvPicPr>
          <p:cNvPr id="413707" name="Picture 11">
            <a:extLst>
              <a:ext uri="{FF2B5EF4-FFF2-40B4-BE49-F238E27FC236}">
                <a16:creationId xmlns:a16="http://schemas.microsoft.com/office/drawing/2014/main" id="{4B12F96D-74EF-4C89-AB06-7CF1247D8D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350" y="260350"/>
            <a:ext cx="2663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413708" name="Picture 12">
            <a:extLst>
              <a:ext uri="{FF2B5EF4-FFF2-40B4-BE49-F238E27FC236}">
                <a16:creationId xmlns:a16="http://schemas.microsoft.com/office/drawing/2014/main" id="{DAC20172-428A-4261-96C7-9151979590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1863" y="476250"/>
            <a:ext cx="2665412" cy="688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p:txStyles>
    <p:title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lr>
          <a:schemeClr val="tx2"/>
        </a:buClr>
        <a:buSzPct val="70000"/>
        <a:buFont typeface="Wingdings" panose="05000000000000000000" pitchFamily="2" charset="2"/>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anose="05000000000000000000" pitchFamily="2" charset="2"/>
        <a:buChar char="l"/>
        <a:defRPr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2"/>
        </a:buClr>
        <a:buSzPct val="65000"/>
        <a:buFont typeface="Wingdings" panose="05000000000000000000" pitchFamily="2" charset="2"/>
        <a:buChar char="¡"/>
        <a:defRPr sz="1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accent2"/>
        </a:buClr>
        <a:buSzPct val="70000"/>
        <a:buFont typeface="Wingdings" panose="05000000000000000000" pitchFamily="2" charset="2"/>
        <a:defRPr sz="19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66F8EA6A-4D72-477B-AFBD-F27FEDB32529}"/>
              </a:ext>
            </a:extLst>
          </p:cNvPr>
          <p:cNvSpPr>
            <a:spLocks noGrp="1" noChangeArrowheads="1"/>
          </p:cNvSpPr>
          <p:nvPr>
            <p:ph type="dt" sz="half" idx="2"/>
          </p:nvPr>
        </p:nvSpPr>
        <p:spPr/>
        <p:txBody>
          <a:bodyPr/>
          <a:lstStyle/>
          <a:p>
            <a:r>
              <a:rPr lang="it-IT" altLang="it-IT" dirty="0"/>
              <a:t>Trieste, 11 dicembre 2020</a:t>
            </a:r>
          </a:p>
        </p:txBody>
      </p:sp>
      <p:sp>
        <p:nvSpPr>
          <p:cNvPr id="5" name="Rectangle 9">
            <a:extLst>
              <a:ext uri="{FF2B5EF4-FFF2-40B4-BE49-F238E27FC236}">
                <a16:creationId xmlns:a16="http://schemas.microsoft.com/office/drawing/2014/main" id="{E3B90FAD-05AD-493D-8535-8FE9844130E7}"/>
              </a:ext>
            </a:extLst>
          </p:cNvPr>
          <p:cNvSpPr>
            <a:spLocks noGrp="1" noChangeArrowheads="1"/>
          </p:cNvSpPr>
          <p:nvPr>
            <p:ph type="ftr" sz="quarter" idx="3"/>
          </p:nvPr>
        </p:nvSpPr>
        <p:spPr>
          <a:xfrm>
            <a:off x="4874054" y="6237288"/>
            <a:ext cx="2895600" cy="476250"/>
          </a:xfrm>
        </p:spPr>
        <p:txBody>
          <a:bodyPr/>
          <a:lstStyle/>
          <a:p>
            <a:r>
              <a:rPr lang="it-IT" altLang="it-IT" dirty="0">
                <a:solidFill>
                  <a:srgbClr val="FF0000"/>
                </a:solidFill>
              </a:rPr>
              <a:t>Andrew </a:t>
            </a:r>
            <a:r>
              <a:rPr lang="it-IT" altLang="it-IT" dirty="0" err="1">
                <a:solidFill>
                  <a:srgbClr val="FF0000"/>
                </a:solidFill>
              </a:rPr>
              <a:t>Maltez</a:t>
            </a:r>
            <a:r>
              <a:rPr lang="it-IT" altLang="it-IT" dirty="0">
                <a:solidFill>
                  <a:srgbClr val="FF0000"/>
                </a:solidFill>
              </a:rPr>
              <a:t> Thomas</a:t>
            </a:r>
          </a:p>
        </p:txBody>
      </p:sp>
      <p:sp>
        <p:nvSpPr>
          <p:cNvPr id="2050" name="Rectangle 2">
            <a:extLst>
              <a:ext uri="{FF2B5EF4-FFF2-40B4-BE49-F238E27FC236}">
                <a16:creationId xmlns:a16="http://schemas.microsoft.com/office/drawing/2014/main" id="{4E8A5B7E-EA33-42A2-826B-9ECF38239B4F}"/>
              </a:ext>
            </a:extLst>
          </p:cNvPr>
          <p:cNvSpPr>
            <a:spLocks noGrp="1" noChangeArrowheads="1"/>
          </p:cNvSpPr>
          <p:nvPr>
            <p:ph type="ctrTitle"/>
          </p:nvPr>
        </p:nvSpPr>
        <p:spPr>
          <a:xfrm>
            <a:off x="827584" y="1700808"/>
            <a:ext cx="7772400" cy="1107554"/>
          </a:xfrm>
        </p:spPr>
        <p:txBody>
          <a:bodyPr/>
          <a:lstStyle/>
          <a:p>
            <a:r>
              <a:rPr lang="it-IT" altLang="it-IT" sz="2400" dirty="0"/>
              <a:t>IRCBG_20081</a:t>
            </a:r>
            <a:br>
              <a:rPr lang="it-IT" altLang="it-IT" dirty="0"/>
            </a:br>
            <a:r>
              <a:rPr lang="it-IT" altLang="it-IT" sz="2400" dirty="0"/>
              <a:t>“</a:t>
            </a:r>
            <a:r>
              <a:rPr lang="it-IT" sz="2400" dirty="0" err="1"/>
              <a:t>Metagenomica</a:t>
            </a:r>
            <a:r>
              <a:rPr lang="it-IT" sz="2400" dirty="0"/>
              <a:t> e </a:t>
            </a:r>
            <a:r>
              <a:rPr lang="it-IT" sz="2400" dirty="0" err="1"/>
              <a:t>culturomica</a:t>
            </a:r>
            <a:r>
              <a:rPr lang="it-IT" sz="2400" dirty="0"/>
              <a:t>: </a:t>
            </a:r>
            <a:br>
              <a:rPr lang="it-IT" sz="2400" dirty="0"/>
            </a:br>
            <a:r>
              <a:rPr lang="it-IT" sz="2400" dirty="0"/>
              <a:t>aspetti complementari della "microbiologia </a:t>
            </a:r>
            <a:r>
              <a:rPr lang="it-IT" sz="2400" dirty="0" err="1"/>
              <a:t>omica</a:t>
            </a:r>
            <a:r>
              <a:rPr lang="it-IT" sz="2400" dirty="0"/>
              <a:t>"</a:t>
            </a:r>
            <a:endParaRPr lang="it-IT" altLang="it-IT" dirty="0"/>
          </a:p>
        </p:txBody>
      </p:sp>
      <p:sp>
        <p:nvSpPr>
          <p:cNvPr id="2051" name="Rectangle 3">
            <a:extLst>
              <a:ext uri="{FF2B5EF4-FFF2-40B4-BE49-F238E27FC236}">
                <a16:creationId xmlns:a16="http://schemas.microsoft.com/office/drawing/2014/main" id="{2F3FEA12-2C79-44EE-9197-06477179A882}"/>
              </a:ext>
            </a:extLst>
          </p:cNvPr>
          <p:cNvSpPr>
            <a:spLocks noGrp="1" noChangeArrowheads="1"/>
          </p:cNvSpPr>
          <p:nvPr>
            <p:ph type="subTitle" idx="1"/>
          </p:nvPr>
        </p:nvSpPr>
        <p:spPr/>
        <p:txBody>
          <a:bodyPr/>
          <a:lstStyle/>
          <a:p>
            <a:r>
              <a:rPr lang="it-IT" altLang="it-IT" sz="3200" dirty="0" err="1">
                <a:latin typeface="+mj-lt"/>
              </a:rPr>
              <a:t>Colorectal</a:t>
            </a:r>
            <a:r>
              <a:rPr lang="it-IT" altLang="it-IT" sz="3200" dirty="0">
                <a:latin typeface="+mj-lt"/>
              </a:rPr>
              <a:t> </a:t>
            </a:r>
            <a:r>
              <a:rPr lang="it-IT" altLang="it-IT" sz="3200" dirty="0" err="1">
                <a:latin typeface="+mj-lt"/>
              </a:rPr>
              <a:t>cancer</a:t>
            </a:r>
            <a:r>
              <a:rPr lang="it-IT" altLang="it-IT" sz="3200" dirty="0">
                <a:latin typeface="+mj-lt"/>
              </a:rPr>
              <a:t>: </a:t>
            </a:r>
            <a:r>
              <a:rPr lang="it-IT" altLang="it-IT" sz="3200" dirty="0" err="1">
                <a:latin typeface="+mj-lt"/>
              </a:rPr>
              <a:t>metagenomics</a:t>
            </a:r>
            <a:r>
              <a:rPr lang="it-IT" altLang="it-IT" sz="3200" dirty="0">
                <a:latin typeface="+mj-lt"/>
              </a:rPr>
              <a:t> in </a:t>
            </a:r>
            <a:r>
              <a:rPr lang="it-IT" altLang="it-IT" sz="3200" dirty="0" err="1">
                <a:latin typeface="+mj-lt"/>
              </a:rPr>
              <a:t>diagnostic</a:t>
            </a:r>
            <a:r>
              <a:rPr lang="it-IT" altLang="it-IT" sz="3200" dirty="0">
                <a:latin typeface="+mj-lt"/>
              </a:rPr>
              <a:t> </a:t>
            </a:r>
            <a:r>
              <a:rPr lang="it-IT" altLang="it-IT" sz="3200" dirty="0" err="1">
                <a:latin typeface="+mj-lt"/>
              </a:rPr>
              <a:t>pratice</a:t>
            </a:r>
            <a:endParaRPr lang="it-IT" altLang="it-IT" sz="32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358"/>
          <p:cNvPicPr preferRelativeResize="0"/>
          <p:nvPr/>
        </p:nvPicPr>
        <p:blipFill rotWithShape="1">
          <a:blip r:embed="rId2">
            <a:alphaModFix/>
          </a:blip>
          <a:srcRect l="735" r="50875" b="19846"/>
          <a:stretch/>
        </p:blipFill>
        <p:spPr>
          <a:xfrm>
            <a:off x="1523957" y="1882203"/>
            <a:ext cx="4871333" cy="4104366"/>
          </a:xfrm>
          <a:prstGeom prst="rect">
            <a:avLst/>
          </a:prstGeom>
          <a:noFill/>
          <a:ln>
            <a:noFill/>
          </a:ln>
        </p:spPr>
      </p:pic>
      <p:pic>
        <p:nvPicPr>
          <p:cNvPr id="9" name="Shape 359"/>
          <p:cNvPicPr preferRelativeResize="0"/>
          <p:nvPr/>
        </p:nvPicPr>
        <p:blipFill rotWithShape="1">
          <a:blip r:embed="rId2">
            <a:alphaModFix/>
          </a:blip>
          <a:srcRect l="89060" t="15886" r="1938" b="20182"/>
          <a:stretch/>
        </p:blipFill>
        <p:spPr>
          <a:xfrm>
            <a:off x="6395291" y="2817235"/>
            <a:ext cx="987118" cy="2674760"/>
          </a:xfrm>
          <a:prstGeom prst="rect">
            <a:avLst/>
          </a:prstGeom>
          <a:noFill/>
          <a:ln>
            <a:noFill/>
          </a:ln>
        </p:spPr>
      </p:pic>
      <p:sp>
        <p:nvSpPr>
          <p:cNvPr id="10" name="Shape 360"/>
          <p:cNvSpPr/>
          <p:nvPr/>
        </p:nvSpPr>
        <p:spPr>
          <a:xfrm>
            <a:off x="2819915" y="3198495"/>
            <a:ext cx="443757" cy="201539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1" name="Shape 361"/>
          <p:cNvSpPr/>
          <p:nvPr/>
        </p:nvSpPr>
        <p:spPr>
          <a:xfrm rot="5400000">
            <a:off x="3407306" y="4054816"/>
            <a:ext cx="494660" cy="161581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2" name="Shape 362"/>
          <p:cNvSpPr/>
          <p:nvPr/>
        </p:nvSpPr>
        <p:spPr>
          <a:xfrm>
            <a:off x="4056683" y="2809501"/>
            <a:ext cx="405861" cy="1166118"/>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3" name="Shape 363"/>
          <p:cNvSpPr/>
          <p:nvPr/>
        </p:nvSpPr>
        <p:spPr>
          <a:xfrm>
            <a:off x="4458998" y="2809505"/>
            <a:ext cx="922590" cy="155864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4" name="Shape 364"/>
          <p:cNvSpPr/>
          <p:nvPr/>
        </p:nvSpPr>
        <p:spPr>
          <a:xfrm>
            <a:off x="3642185" y="2793296"/>
            <a:ext cx="526347" cy="8008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5" name="Shape 365"/>
          <p:cNvSpPr/>
          <p:nvPr/>
        </p:nvSpPr>
        <p:spPr>
          <a:xfrm>
            <a:off x="4874971" y="2793296"/>
            <a:ext cx="1340440" cy="196301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6" name="Shape 366"/>
          <p:cNvSpPr/>
          <p:nvPr/>
        </p:nvSpPr>
        <p:spPr>
          <a:xfrm rot="5400000">
            <a:off x="3496091" y="3730590"/>
            <a:ext cx="328893" cy="160401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7" name="Shape 367"/>
          <p:cNvSpPr/>
          <p:nvPr/>
        </p:nvSpPr>
        <p:spPr>
          <a:xfrm>
            <a:off x="3034460" y="3547109"/>
            <a:ext cx="631242" cy="1535798"/>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8" name="Shape 368"/>
          <p:cNvSpPr/>
          <p:nvPr/>
        </p:nvSpPr>
        <p:spPr>
          <a:xfrm>
            <a:off x="3263672" y="2793298"/>
            <a:ext cx="526347" cy="41588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9" name="Shape 369"/>
          <p:cNvSpPr/>
          <p:nvPr/>
        </p:nvSpPr>
        <p:spPr>
          <a:xfrm>
            <a:off x="3406403" y="3975618"/>
            <a:ext cx="259300" cy="11344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0" name="Shape 370"/>
          <p:cNvSpPr/>
          <p:nvPr/>
        </p:nvSpPr>
        <p:spPr>
          <a:xfrm rot="5400000">
            <a:off x="3115507" y="3728829"/>
            <a:ext cx="694387" cy="118796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1" name="Shape 371"/>
          <p:cNvSpPr/>
          <p:nvPr/>
        </p:nvSpPr>
        <p:spPr>
          <a:xfrm>
            <a:off x="3231036" y="2816262"/>
            <a:ext cx="565151" cy="392924"/>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2" name="Shape 372"/>
          <p:cNvSpPr/>
          <p:nvPr/>
        </p:nvSpPr>
        <p:spPr>
          <a:xfrm>
            <a:off x="1631890" y="2083682"/>
            <a:ext cx="418301"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4" name="Shape 374"/>
          <p:cNvSpPr/>
          <p:nvPr/>
        </p:nvSpPr>
        <p:spPr>
          <a:xfrm>
            <a:off x="2372871" y="2159000"/>
            <a:ext cx="454028" cy="16735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5" name="Shape 376"/>
          <p:cNvSpPr/>
          <p:nvPr/>
        </p:nvSpPr>
        <p:spPr>
          <a:xfrm rot="5400000">
            <a:off x="3621051" y="4312279"/>
            <a:ext cx="876516" cy="2472068"/>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6" name="Shape 377"/>
          <p:cNvSpPr txBox="1"/>
          <p:nvPr/>
        </p:nvSpPr>
        <p:spPr>
          <a:xfrm>
            <a:off x="6191894" y="5591551"/>
            <a:ext cx="1088188" cy="182395"/>
          </a:xfrm>
          <a:prstGeom prst="rect">
            <a:avLst/>
          </a:prstGeom>
          <a:noFill/>
          <a:ln>
            <a:noFill/>
          </a:ln>
        </p:spPr>
        <p:txBody>
          <a:bodyPr spcFirstLastPara="1" wrap="square" lIns="68569" tIns="68569" rIns="68569" bIns="68569" anchor="t" anchorCtr="0">
            <a:noAutofit/>
          </a:bodyPr>
          <a:lstStyle/>
          <a:p>
            <a:r>
              <a:rPr lang="en-GB" dirty="0"/>
              <a:t>Average</a:t>
            </a:r>
            <a:endParaRPr dirty="0"/>
          </a:p>
        </p:txBody>
      </p:sp>
      <p:sp>
        <p:nvSpPr>
          <p:cNvPr id="27" name="Shape 372"/>
          <p:cNvSpPr/>
          <p:nvPr/>
        </p:nvSpPr>
        <p:spPr>
          <a:xfrm>
            <a:off x="1929830" y="5426316"/>
            <a:ext cx="854060"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8" name="Shape 372"/>
          <p:cNvSpPr/>
          <p:nvPr/>
        </p:nvSpPr>
        <p:spPr>
          <a:xfrm>
            <a:off x="4609975" y="5261676"/>
            <a:ext cx="418301"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9" name="Shape 372"/>
          <p:cNvSpPr/>
          <p:nvPr/>
        </p:nvSpPr>
        <p:spPr>
          <a:xfrm>
            <a:off x="4462546" y="4756307"/>
            <a:ext cx="418301"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31" name="Shape 372"/>
          <p:cNvSpPr/>
          <p:nvPr/>
        </p:nvSpPr>
        <p:spPr>
          <a:xfrm>
            <a:off x="5295345" y="4697043"/>
            <a:ext cx="418301"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35" name="Shape 372"/>
          <p:cNvSpPr/>
          <p:nvPr/>
        </p:nvSpPr>
        <p:spPr>
          <a:xfrm>
            <a:off x="5295345" y="5518457"/>
            <a:ext cx="418301"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37" name="Shape 372"/>
          <p:cNvSpPr/>
          <p:nvPr/>
        </p:nvSpPr>
        <p:spPr>
          <a:xfrm>
            <a:off x="5721755" y="4708802"/>
            <a:ext cx="418301" cy="821414"/>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0" name="Shape 372"/>
          <p:cNvSpPr/>
          <p:nvPr/>
        </p:nvSpPr>
        <p:spPr>
          <a:xfrm rot="19425115">
            <a:off x="5798235" y="2477262"/>
            <a:ext cx="666057" cy="23301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2" name="TextBox 41"/>
          <p:cNvSpPr txBox="1"/>
          <p:nvPr/>
        </p:nvSpPr>
        <p:spPr>
          <a:xfrm>
            <a:off x="6426547" y="6599281"/>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2" name="Slide Number Placeholder 1"/>
          <p:cNvSpPr>
            <a:spLocks noGrp="1"/>
          </p:cNvSpPr>
          <p:nvPr>
            <p:ph type="sldNum" sz="quarter" idx="12"/>
          </p:nvPr>
        </p:nvSpPr>
        <p:spPr/>
        <p:txBody>
          <a:bodyPr/>
          <a:lstStyle/>
          <a:p>
            <a:fld id="{AF29484C-0085-9945-B22C-F09C7F31DF88}" type="slidenum">
              <a:rPr lang="en-US" smtClean="0"/>
              <a:t>10</a:t>
            </a:fld>
            <a:endParaRPr lang="en-US"/>
          </a:p>
        </p:txBody>
      </p:sp>
      <p:sp>
        <p:nvSpPr>
          <p:cNvPr id="36" name="Title 1">
            <a:extLst>
              <a:ext uri="{FF2B5EF4-FFF2-40B4-BE49-F238E27FC236}">
                <a16:creationId xmlns:a16="http://schemas.microsoft.com/office/drawing/2014/main" id="{ED34736D-52AA-4746-9D47-9E21113F65E4}"/>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Can the gut microbiome detect CRC across datasets?</a:t>
            </a:r>
          </a:p>
        </p:txBody>
      </p:sp>
      <p:sp>
        <p:nvSpPr>
          <p:cNvPr id="38" name="Shape 375">
            <a:extLst>
              <a:ext uri="{FF2B5EF4-FFF2-40B4-BE49-F238E27FC236}">
                <a16:creationId xmlns:a16="http://schemas.microsoft.com/office/drawing/2014/main" id="{CEFAB5D9-5859-A54D-9D7D-2C5A2D559A8D}"/>
              </a:ext>
            </a:extLst>
          </p:cNvPr>
          <p:cNvSpPr txBox="1"/>
          <p:nvPr/>
        </p:nvSpPr>
        <p:spPr>
          <a:xfrm>
            <a:off x="791114" y="6035436"/>
            <a:ext cx="8987107" cy="561916"/>
          </a:xfrm>
          <a:prstGeom prst="rect">
            <a:avLst/>
          </a:prstGeom>
          <a:noFill/>
          <a:ln>
            <a:noFill/>
          </a:ln>
        </p:spPr>
        <p:txBody>
          <a:bodyPr spcFirstLastPara="1" wrap="square" lIns="91425" tIns="91425" rIns="91425" bIns="91425" anchor="t" anchorCtr="0">
            <a:noAutofit/>
          </a:bodyPr>
          <a:lstStyle/>
          <a:p>
            <a:r>
              <a:rPr lang="en-GB" sz="2400" dirty="0">
                <a:latin typeface="Calibri"/>
                <a:ea typeface="Century Gothic" charset="0"/>
                <a:cs typeface="Calibri"/>
              </a:rPr>
              <a:t>Yes, but some datasets predict CRC better than others</a:t>
            </a:r>
            <a:endParaRPr sz="2400" dirty="0">
              <a:latin typeface="Calibri"/>
              <a:ea typeface="Century Gothic" charset="0"/>
              <a:cs typeface="Calibri"/>
            </a:endParaRPr>
          </a:p>
        </p:txBody>
      </p:sp>
    </p:spTree>
    <p:extLst>
      <p:ext uri="{BB962C8B-B14F-4D97-AF65-F5344CB8AC3E}">
        <p14:creationId xmlns:p14="http://schemas.microsoft.com/office/powerpoint/2010/main" val="217996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358"/>
          <p:cNvPicPr preferRelativeResize="0"/>
          <p:nvPr/>
        </p:nvPicPr>
        <p:blipFill rotWithShape="1">
          <a:blip r:embed="rId2">
            <a:alphaModFix/>
          </a:blip>
          <a:srcRect l="735" r="50875" b="19846"/>
          <a:stretch/>
        </p:blipFill>
        <p:spPr>
          <a:xfrm>
            <a:off x="1523957" y="1772816"/>
            <a:ext cx="4871333" cy="4104366"/>
          </a:xfrm>
          <a:prstGeom prst="rect">
            <a:avLst/>
          </a:prstGeom>
          <a:noFill/>
          <a:ln>
            <a:noFill/>
          </a:ln>
        </p:spPr>
      </p:pic>
      <p:pic>
        <p:nvPicPr>
          <p:cNvPr id="9" name="Shape 359"/>
          <p:cNvPicPr preferRelativeResize="0"/>
          <p:nvPr/>
        </p:nvPicPr>
        <p:blipFill rotWithShape="1">
          <a:blip r:embed="rId2">
            <a:alphaModFix/>
          </a:blip>
          <a:srcRect l="89060" t="15886" r="1938" b="20182"/>
          <a:stretch/>
        </p:blipFill>
        <p:spPr>
          <a:xfrm>
            <a:off x="6395291" y="2707848"/>
            <a:ext cx="987118" cy="2674760"/>
          </a:xfrm>
          <a:prstGeom prst="rect">
            <a:avLst/>
          </a:prstGeom>
          <a:noFill/>
          <a:ln>
            <a:noFill/>
          </a:ln>
        </p:spPr>
      </p:pic>
      <p:sp>
        <p:nvSpPr>
          <p:cNvPr id="22" name="Shape 372"/>
          <p:cNvSpPr/>
          <p:nvPr/>
        </p:nvSpPr>
        <p:spPr>
          <a:xfrm>
            <a:off x="1631890" y="1974295"/>
            <a:ext cx="418301"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4" name="Shape 374"/>
          <p:cNvSpPr/>
          <p:nvPr/>
        </p:nvSpPr>
        <p:spPr>
          <a:xfrm>
            <a:off x="2372871" y="2049613"/>
            <a:ext cx="454028" cy="16735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7" name="Shape 372"/>
          <p:cNvSpPr/>
          <p:nvPr/>
        </p:nvSpPr>
        <p:spPr>
          <a:xfrm>
            <a:off x="1929830" y="5316929"/>
            <a:ext cx="854060" cy="468113"/>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0" name="Shape 372"/>
          <p:cNvSpPr/>
          <p:nvPr/>
        </p:nvSpPr>
        <p:spPr>
          <a:xfrm rot="19815593">
            <a:off x="5809385" y="2293998"/>
            <a:ext cx="587242" cy="26778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39" name="Shape 372"/>
          <p:cNvSpPr/>
          <p:nvPr/>
        </p:nvSpPr>
        <p:spPr>
          <a:xfrm>
            <a:off x="2814237" y="2707849"/>
            <a:ext cx="41830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1" name="Shape 372"/>
          <p:cNvSpPr/>
          <p:nvPr/>
        </p:nvSpPr>
        <p:spPr>
          <a:xfrm>
            <a:off x="3245201" y="3091861"/>
            <a:ext cx="40691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2" name="Shape 372"/>
          <p:cNvSpPr/>
          <p:nvPr/>
        </p:nvSpPr>
        <p:spPr>
          <a:xfrm>
            <a:off x="3657024" y="3473589"/>
            <a:ext cx="40691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3" name="Shape 372"/>
          <p:cNvSpPr/>
          <p:nvPr/>
        </p:nvSpPr>
        <p:spPr>
          <a:xfrm>
            <a:off x="4063935" y="3869360"/>
            <a:ext cx="40691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4" name="Shape 372"/>
          <p:cNvSpPr/>
          <p:nvPr/>
        </p:nvSpPr>
        <p:spPr>
          <a:xfrm>
            <a:off x="4470846" y="4265131"/>
            <a:ext cx="40691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5" name="Shape 372"/>
          <p:cNvSpPr/>
          <p:nvPr/>
        </p:nvSpPr>
        <p:spPr>
          <a:xfrm>
            <a:off x="4877757" y="4649143"/>
            <a:ext cx="40691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6" name="Shape 372"/>
          <p:cNvSpPr/>
          <p:nvPr/>
        </p:nvSpPr>
        <p:spPr>
          <a:xfrm>
            <a:off x="5296427" y="5033154"/>
            <a:ext cx="406911"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7" name="Shape 372"/>
          <p:cNvSpPr/>
          <p:nvPr/>
        </p:nvSpPr>
        <p:spPr>
          <a:xfrm>
            <a:off x="5709175" y="5428475"/>
            <a:ext cx="482718" cy="3840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8" name="Shape 377"/>
          <p:cNvSpPr txBox="1"/>
          <p:nvPr/>
        </p:nvSpPr>
        <p:spPr>
          <a:xfrm>
            <a:off x="5746765" y="5433789"/>
            <a:ext cx="1088188" cy="182395"/>
          </a:xfrm>
          <a:prstGeom prst="rect">
            <a:avLst/>
          </a:prstGeom>
          <a:noFill/>
          <a:ln>
            <a:noFill/>
          </a:ln>
        </p:spPr>
        <p:txBody>
          <a:bodyPr spcFirstLastPara="1" wrap="square" lIns="68569" tIns="68569" rIns="68569" bIns="68569" anchor="t" anchorCtr="0">
            <a:noAutofit/>
          </a:bodyPr>
          <a:lstStyle/>
          <a:p>
            <a:r>
              <a:rPr lang="en-GB" dirty="0"/>
              <a:t>Average</a:t>
            </a:r>
            <a:endParaRPr dirty="0"/>
          </a:p>
        </p:txBody>
      </p:sp>
      <p:sp>
        <p:nvSpPr>
          <p:cNvPr id="49" name="Shape 377"/>
          <p:cNvSpPr txBox="1"/>
          <p:nvPr/>
        </p:nvSpPr>
        <p:spPr>
          <a:xfrm rot="19807137">
            <a:off x="5750145" y="2214478"/>
            <a:ext cx="1088188" cy="182395"/>
          </a:xfrm>
          <a:prstGeom prst="rect">
            <a:avLst/>
          </a:prstGeom>
          <a:noFill/>
          <a:ln>
            <a:noFill/>
          </a:ln>
        </p:spPr>
        <p:txBody>
          <a:bodyPr spcFirstLastPara="1" wrap="square" lIns="68569" tIns="68569" rIns="68569" bIns="68569" anchor="t" anchorCtr="0">
            <a:noAutofit/>
          </a:bodyPr>
          <a:lstStyle/>
          <a:p>
            <a:r>
              <a:rPr lang="en-GB" dirty="0"/>
              <a:t>Average</a:t>
            </a:r>
            <a:endParaRPr dirty="0"/>
          </a:p>
        </p:txBody>
      </p:sp>
      <p:sp>
        <p:nvSpPr>
          <p:cNvPr id="50" name="TextBox 49"/>
          <p:cNvSpPr txBox="1"/>
          <p:nvPr/>
        </p:nvSpPr>
        <p:spPr>
          <a:xfrm>
            <a:off x="6433566" y="6605627"/>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2" name="Slide Number Placeholder 1"/>
          <p:cNvSpPr>
            <a:spLocks noGrp="1"/>
          </p:cNvSpPr>
          <p:nvPr>
            <p:ph type="sldNum" sz="quarter" idx="12"/>
          </p:nvPr>
        </p:nvSpPr>
        <p:spPr>
          <a:xfrm>
            <a:off x="6553200" y="6381328"/>
            <a:ext cx="2133600" cy="457200"/>
          </a:xfrm>
        </p:spPr>
        <p:txBody>
          <a:bodyPr/>
          <a:lstStyle/>
          <a:p>
            <a:fld id="{AF29484C-0085-9945-B22C-F09C7F31DF88}" type="slidenum">
              <a:rPr lang="en-US" smtClean="0"/>
              <a:t>11</a:t>
            </a:fld>
            <a:endParaRPr lang="en-US"/>
          </a:p>
        </p:txBody>
      </p:sp>
      <p:sp>
        <p:nvSpPr>
          <p:cNvPr id="25" name="Title 1">
            <a:extLst>
              <a:ext uri="{FF2B5EF4-FFF2-40B4-BE49-F238E27FC236}">
                <a16:creationId xmlns:a16="http://schemas.microsoft.com/office/drawing/2014/main" id="{F15D6D2E-45CC-8244-8FE9-4603AAE35D8A}"/>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Can the gut microbiome detect CRC across datasets?</a:t>
            </a:r>
          </a:p>
        </p:txBody>
      </p:sp>
      <p:sp>
        <p:nvSpPr>
          <p:cNvPr id="28" name="Shape 375">
            <a:extLst>
              <a:ext uri="{FF2B5EF4-FFF2-40B4-BE49-F238E27FC236}">
                <a16:creationId xmlns:a16="http://schemas.microsoft.com/office/drawing/2014/main" id="{CFBA07EB-DF7F-4741-8809-6CEC764EDF9B}"/>
              </a:ext>
            </a:extLst>
          </p:cNvPr>
          <p:cNvSpPr txBox="1"/>
          <p:nvPr/>
        </p:nvSpPr>
        <p:spPr>
          <a:xfrm>
            <a:off x="971600" y="5949280"/>
            <a:ext cx="8987107" cy="561916"/>
          </a:xfrm>
          <a:prstGeom prst="rect">
            <a:avLst/>
          </a:prstGeom>
          <a:noFill/>
          <a:ln>
            <a:noFill/>
          </a:ln>
        </p:spPr>
        <p:txBody>
          <a:bodyPr spcFirstLastPara="1" wrap="square" lIns="91425" tIns="91425" rIns="91425" bIns="91425" anchor="t" anchorCtr="0">
            <a:noAutofit/>
          </a:bodyPr>
          <a:lstStyle/>
          <a:p>
            <a:r>
              <a:rPr lang="en-GB" sz="2400" dirty="0">
                <a:latin typeface="Calibri"/>
                <a:ea typeface="Century Gothic" charset="0"/>
                <a:cs typeface="Calibri"/>
              </a:rPr>
              <a:t>There is a poor transportability of one dataset to another</a:t>
            </a:r>
            <a:endParaRPr sz="2400" dirty="0">
              <a:latin typeface="Calibri"/>
              <a:ea typeface="Century Gothic" charset="0"/>
              <a:cs typeface="Calibri"/>
            </a:endParaRPr>
          </a:p>
        </p:txBody>
      </p:sp>
    </p:spTree>
    <p:extLst>
      <p:ext uri="{BB962C8B-B14F-4D97-AF65-F5344CB8AC3E}">
        <p14:creationId xmlns:p14="http://schemas.microsoft.com/office/powerpoint/2010/main" val="419824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pplementaryFigure11.png"/>
          <p:cNvPicPr>
            <a:picLocks noChangeAspect="1"/>
          </p:cNvPicPr>
          <p:nvPr/>
        </p:nvPicPr>
        <p:blipFill rotWithShape="1">
          <a:blip r:embed="rId2">
            <a:extLst>
              <a:ext uri="{28A0092B-C50C-407E-A947-70E740481C1C}">
                <a14:useLocalDpi xmlns:a14="http://schemas.microsoft.com/office/drawing/2010/main" val="0"/>
              </a:ext>
            </a:extLst>
          </a:blip>
          <a:srcRect t="2251" b="81271"/>
          <a:stretch/>
        </p:blipFill>
        <p:spPr>
          <a:xfrm>
            <a:off x="467544" y="2244612"/>
            <a:ext cx="8452934" cy="2264896"/>
          </a:xfrm>
          <a:prstGeom prst="rect">
            <a:avLst/>
          </a:prstGeom>
        </p:spPr>
      </p:pic>
      <p:sp>
        <p:nvSpPr>
          <p:cNvPr id="11" name="TextBox 10"/>
          <p:cNvSpPr txBox="1"/>
          <p:nvPr/>
        </p:nvSpPr>
        <p:spPr>
          <a:xfrm>
            <a:off x="7236296" y="6601725"/>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pic>
        <p:nvPicPr>
          <p:cNvPr id="14" name="Picture 13" descr="SupplementaryFigure11.png"/>
          <p:cNvPicPr>
            <a:picLocks noChangeAspect="1"/>
          </p:cNvPicPr>
          <p:nvPr/>
        </p:nvPicPr>
        <p:blipFill rotWithShape="1">
          <a:blip r:embed="rId2">
            <a:extLst>
              <a:ext uri="{28A0092B-C50C-407E-A947-70E740481C1C}">
                <a14:useLocalDpi xmlns:a14="http://schemas.microsoft.com/office/drawing/2010/main" val="0"/>
              </a:ext>
            </a:extLst>
          </a:blip>
          <a:srcRect t="18613" r="36686" b="64649"/>
          <a:stretch/>
        </p:blipFill>
        <p:spPr>
          <a:xfrm>
            <a:off x="1691680" y="4509508"/>
            <a:ext cx="5351893" cy="2300620"/>
          </a:xfrm>
          <a:prstGeom prst="rect">
            <a:avLst/>
          </a:prstGeom>
        </p:spPr>
      </p:pic>
      <p:sp>
        <p:nvSpPr>
          <p:cNvPr id="3" name="Slide Number Placeholder 2"/>
          <p:cNvSpPr>
            <a:spLocks noGrp="1"/>
          </p:cNvSpPr>
          <p:nvPr>
            <p:ph type="sldNum" sz="quarter" idx="12"/>
          </p:nvPr>
        </p:nvSpPr>
        <p:spPr>
          <a:xfrm>
            <a:off x="6553200" y="6093296"/>
            <a:ext cx="2133600" cy="457200"/>
          </a:xfrm>
        </p:spPr>
        <p:txBody>
          <a:bodyPr/>
          <a:lstStyle/>
          <a:p>
            <a:fld id="{AF29484C-0085-9945-B22C-F09C7F31DF88}" type="slidenum">
              <a:rPr lang="en-US" smtClean="0"/>
              <a:t>12</a:t>
            </a:fld>
            <a:endParaRPr lang="en-US" dirty="0"/>
          </a:p>
        </p:txBody>
      </p:sp>
      <p:sp>
        <p:nvSpPr>
          <p:cNvPr id="12" name="Shape 375">
            <a:extLst>
              <a:ext uri="{FF2B5EF4-FFF2-40B4-BE49-F238E27FC236}">
                <a16:creationId xmlns:a16="http://schemas.microsoft.com/office/drawing/2014/main" id="{2B1D10F2-CF4D-BA4B-A411-0EFA3F8EA102}"/>
              </a:ext>
            </a:extLst>
          </p:cNvPr>
          <p:cNvSpPr txBox="1"/>
          <p:nvPr/>
        </p:nvSpPr>
        <p:spPr>
          <a:xfrm>
            <a:off x="2034421" y="1669576"/>
            <a:ext cx="5319180" cy="561916"/>
          </a:xfrm>
          <a:prstGeom prst="rect">
            <a:avLst/>
          </a:prstGeom>
          <a:noFill/>
          <a:ln>
            <a:noFill/>
          </a:ln>
        </p:spPr>
        <p:txBody>
          <a:bodyPr spcFirstLastPara="1" wrap="square" lIns="91425" tIns="91425" rIns="91425" bIns="91425" anchor="t" anchorCtr="0">
            <a:noAutofit/>
          </a:bodyPr>
          <a:lstStyle/>
          <a:p>
            <a:r>
              <a:rPr lang="en-GB" sz="2400" dirty="0">
                <a:latin typeface="Calibri"/>
                <a:ea typeface="Century Gothic" charset="0"/>
                <a:cs typeface="Calibri"/>
              </a:rPr>
              <a:t>Combining datasets improves prediction</a:t>
            </a:r>
            <a:endParaRPr sz="2400" dirty="0">
              <a:latin typeface="Calibri"/>
              <a:ea typeface="Century Gothic" charset="0"/>
              <a:cs typeface="Calibri"/>
            </a:endParaRPr>
          </a:p>
        </p:txBody>
      </p:sp>
      <p:sp>
        <p:nvSpPr>
          <p:cNvPr id="15" name="Title 1">
            <a:extLst>
              <a:ext uri="{FF2B5EF4-FFF2-40B4-BE49-F238E27FC236}">
                <a16:creationId xmlns:a16="http://schemas.microsoft.com/office/drawing/2014/main" id="{2276F211-393D-7E4B-A81D-E6A76F590B93}"/>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Can the gut microbiome detect CRC across datasets?</a:t>
            </a:r>
          </a:p>
        </p:txBody>
      </p:sp>
    </p:spTree>
    <p:extLst>
      <p:ext uri="{BB962C8B-B14F-4D97-AF65-F5344CB8AC3E}">
        <p14:creationId xmlns:p14="http://schemas.microsoft.com/office/powerpoint/2010/main" val="302325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372"/>
          <p:cNvSpPr/>
          <p:nvPr/>
        </p:nvSpPr>
        <p:spPr>
          <a:xfrm>
            <a:off x="3602568" y="1916641"/>
            <a:ext cx="2658721" cy="19719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20" name="Shape 372"/>
          <p:cNvSpPr/>
          <p:nvPr/>
        </p:nvSpPr>
        <p:spPr>
          <a:xfrm>
            <a:off x="3691560" y="1895105"/>
            <a:ext cx="2945032" cy="20830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pic>
        <p:nvPicPr>
          <p:cNvPr id="2" name="Picture 1" descr="Screen Shot 2019-11-18 at 11.22.49.png"/>
          <p:cNvPicPr>
            <a:picLocks noChangeAspect="1"/>
          </p:cNvPicPr>
          <p:nvPr/>
        </p:nvPicPr>
        <p:blipFill rotWithShape="1">
          <a:blip r:embed="rId2">
            <a:extLst>
              <a:ext uri="{28A0092B-C50C-407E-A947-70E740481C1C}">
                <a14:useLocalDpi xmlns:a14="http://schemas.microsoft.com/office/drawing/2010/main" val="0"/>
              </a:ext>
            </a:extLst>
          </a:blip>
          <a:srcRect l="-212" t="5329" b="4000"/>
          <a:stretch/>
        </p:blipFill>
        <p:spPr>
          <a:xfrm>
            <a:off x="-10647" y="3800403"/>
            <a:ext cx="3858476" cy="2573090"/>
          </a:xfrm>
          <a:prstGeom prst="rect">
            <a:avLst/>
          </a:prstGeom>
        </p:spPr>
      </p:pic>
      <p:sp>
        <p:nvSpPr>
          <p:cNvPr id="18" name="Shape 372"/>
          <p:cNvSpPr/>
          <p:nvPr/>
        </p:nvSpPr>
        <p:spPr>
          <a:xfrm rot="20058712" flipV="1">
            <a:off x="6594173" y="2248106"/>
            <a:ext cx="1076017" cy="25217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4" name="Slide Number Placeholder 3"/>
          <p:cNvSpPr>
            <a:spLocks noGrp="1"/>
          </p:cNvSpPr>
          <p:nvPr>
            <p:ph type="sldNum" sz="quarter" idx="12"/>
          </p:nvPr>
        </p:nvSpPr>
        <p:spPr/>
        <p:txBody>
          <a:bodyPr/>
          <a:lstStyle/>
          <a:p>
            <a:fld id="{AF29484C-0085-9945-B22C-F09C7F31DF88}" type="slidenum">
              <a:rPr lang="en-US" smtClean="0"/>
              <a:t>13</a:t>
            </a:fld>
            <a:endParaRPr lang="en-US"/>
          </a:p>
        </p:txBody>
      </p:sp>
      <p:sp>
        <p:nvSpPr>
          <p:cNvPr id="15" name="Shape 375">
            <a:extLst>
              <a:ext uri="{FF2B5EF4-FFF2-40B4-BE49-F238E27FC236}">
                <a16:creationId xmlns:a16="http://schemas.microsoft.com/office/drawing/2014/main" id="{F5F42B1C-15DF-F445-B8E7-35CC22F033DA}"/>
              </a:ext>
            </a:extLst>
          </p:cNvPr>
          <p:cNvSpPr txBox="1"/>
          <p:nvPr/>
        </p:nvSpPr>
        <p:spPr>
          <a:xfrm>
            <a:off x="3852587" y="4077072"/>
            <a:ext cx="4233144" cy="2523029"/>
          </a:xfrm>
          <a:prstGeom prst="rect">
            <a:avLst/>
          </a:prstGeom>
          <a:noFill/>
          <a:ln>
            <a:noFill/>
          </a:ln>
        </p:spPr>
        <p:txBody>
          <a:bodyPr spcFirstLastPara="1" wrap="square" lIns="91425" tIns="91425" rIns="91425" bIns="91425" anchor="t" anchorCtr="0">
            <a:noAutofit/>
          </a:bodyPr>
          <a:lstStyle/>
          <a:p>
            <a:pPr marL="342900" indent="-342900">
              <a:buFontTx/>
              <a:buChar char="-"/>
            </a:pPr>
            <a:r>
              <a:rPr lang="en-GB" sz="2400" dirty="0">
                <a:ea typeface="Century Gothic" charset="0"/>
                <a:cs typeface="Calibri"/>
              </a:rPr>
              <a:t>Partial overlap in samples</a:t>
            </a:r>
          </a:p>
          <a:p>
            <a:pPr marL="342900" indent="-342900">
              <a:buFontTx/>
              <a:buChar char="-"/>
            </a:pPr>
            <a:endParaRPr lang="en-GB" sz="2400" dirty="0">
              <a:latin typeface="Calibri"/>
              <a:ea typeface="Century Gothic" charset="0"/>
              <a:cs typeface="Calibri"/>
            </a:endParaRPr>
          </a:p>
          <a:p>
            <a:pPr marL="342900" indent="-342900">
              <a:buFontTx/>
              <a:buChar char="-"/>
            </a:pPr>
            <a:r>
              <a:rPr lang="en-GB" sz="2400" dirty="0">
                <a:latin typeface="Calibri"/>
                <a:ea typeface="Century Gothic" charset="0"/>
                <a:cs typeface="Calibri"/>
              </a:rPr>
              <a:t>Different taxonomic profiling</a:t>
            </a:r>
          </a:p>
          <a:p>
            <a:pPr marL="342900" indent="-342900">
              <a:buFontTx/>
              <a:buChar char="-"/>
            </a:pPr>
            <a:endParaRPr lang="en-GB" sz="2400" dirty="0">
              <a:latin typeface="Calibri"/>
              <a:ea typeface="Century Gothic" charset="0"/>
              <a:cs typeface="Calibri"/>
            </a:endParaRPr>
          </a:p>
          <a:p>
            <a:pPr marL="342900" indent="-342900">
              <a:buFontTx/>
              <a:buChar char="-"/>
            </a:pPr>
            <a:r>
              <a:rPr lang="en-GB" sz="2400" dirty="0">
                <a:latin typeface="Calibri"/>
                <a:ea typeface="Century Gothic" charset="0"/>
                <a:cs typeface="Calibri"/>
              </a:rPr>
              <a:t>Different machine learning models (LASSO models)</a:t>
            </a:r>
          </a:p>
          <a:p>
            <a:endParaRPr lang="en-GB" sz="2400" dirty="0">
              <a:latin typeface="Calibri"/>
              <a:ea typeface="Century Gothic" charset="0"/>
              <a:cs typeface="Calibri"/>
            </a:endParaRPr>
          </a:p>
        </p:txBody>
      </p:sp>
      <p:sp>
        <p:nvSpPr>
          <p:cNvPr id="16" name="Shape 375">
            <a:extLst>
              <a:ext uri="{FF2B5EF4-FFF2-40B4-BE49-F238E27FC236}">
                <a16:creationId xmlns:a16="http://schemas.microsoft.com/office/drawing/2014/main" id="{D31CCC8C-82EE-F44A-BFA1-0E233B9911B5}"/>
              </a:ext>
            </a:extLst>
          </p:cNvPr>
          <p:cNvSpPr txBox="1"/>
          <p:nvPr/>
        </p:nvSpPr>
        <p:spPr>
          <a:xfrm>
            <a:off x="3852587" y="3645024"/>
            <a:ext cx="4878338" cy="446167"/>
          </a:xfrm>
          <a:prstGeom prst="rect">
            <a:avLst/>
          </a:prstGeom>
          <a:noFill/>
          <a:ln>
            <a:noFill/>
          </a:ln>
        </p:spPr>
        <p:txBody>
          <a:bodyPr spcFirstLastPara="1" wrap="square" lIns="91425" tIns="91425" rIns="91425" bIns="91425" anchor="t" anchorCtr="0">
            <a:noAutofit/>
          </a:bodyPr>
          <a:lstStyle/>
          <a:p>
            <a:r>
              <a:rPr lang="en-GB" sz="2400" dirty="0" err="1">
                <a:ea typeface="Century Gothic" charset="0"/>
                <a:cs typeface="Calibri"/>
              </a:rPr>
              <a:t>Wirbel</a:t>
            </a:r>
            <a:r>
              <a:rPr lang="en-GB" sz="2400" dirty="0">
                <a:ea typeface="Century Gothic" charset="0"/>
                <a:cs typeface="Calibri"/>
              </a:rPr>
              <a:t> et al. Nat Med 2019</a:t>
            </a:r>
            <a:endParaRPr lang="en-GB" sz="2400" dirty="0">
              <a:latin typeface="Calibri"/>
              <a:ea typeface="Century Gothic" charset="0"/>
              <a:cs typeface="Calibri"/>
            </a:endParaRPr>
          </a:p>
        </p:txBody>
      </p:sp>
      <p:pic>
        <p:nvPicPr>
          <p:cNvPr id="17" name="Picture 16" descr="Screen Shot 2019-11-20 at 11.29.59.png">
            <a:extLst>
              <a:ext uri="{FF2B5EF4-FFF2-40B4-BE49-F238E27FC236}">
                <a16:creationId xmlns:a16="http://schemas.microsoft.com/office/drawing/2014/main" id="{045C6CCF-CFAD-C24C-8655-76335ACBC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988840"/>
            <a:ext cx="5476519" cy="1616664"/>
          </a:xfrm>
          <a:prstGeom prst="rect">
            <a:avLst/>
          </a:prstGeom>
        </p:spPr>
      </p:pic>
      <p:sp>
        <p:nvSpPr>
          <p:cNvPr id="23" name="Shape 375">
            <a:extLst>
              <a:ext uri="{FF2B5EF4-FFF2-40B4-BE49-F238E27FC236}">
                <a16:creationId xmlns:a16="http://schemas.microsoft.com/office/drawing/2014/main" id="{339BCB18-AFF8-B74B-A5BA-0E1D22C6787C}"/>
              </a:ext>
            </a:extLst>
          </p:cNvPr>
          <p:cNvSpPr txBox="1"/>
          <p:nvPr/>
        </p:nvSpPr>
        <p:spPr>
          <a:xfrm>
            <a:off x="2034421" y="1498932"/>
            <a:ext cx="5319180" cy="561916"/>
          </a:xfrm>
          <a:prstGeom prst="rect">
            <a:avLst/>
          </a:prstGeom>
          <a:noFill/>
          <a:ln>
            <a:noFill/>
          </a:ln>
        </p:spPr>
        <p:txBody>
          <a:bodyPr spcFirstLastPara="1" wrap="square" lIns="91425" tIns="91425" rIns="91425" bIns="91425" anchor="t" anchorCtr="0">
            <a:noAutofit/>
          </a:bodyPr>
          <a:lstStyle/>
          <a:p>
            <a:r>
              <a:rPr lang="en-GB" sz="2400" dirty="0">
                <a:latin typeface="Calibri"/>
                <a:ea typeface="Century Gothic" charset="0"/>
                <a:cs typeface="Calibri"/>
              </a:rPr>
              <a:t>Combining datasets improves prediction</a:t>
            </a:r>
            <a:endParaRPr sz="2400" dirty="0">
              <a:latin typeface="Calibri"/>
              <a:ea typeface="Century Gothic" charset="0"/>
              <a:cs typeface="Calibri"/>
            </a:endParaRPr>
          </a:p>
        </p:txBody>
      </p:sp>
      <p:sp>
        <p:nvSpPr>
          <p:cNvPr id="24" name="Title 1">
            <a:extLst>
              <a:ext uri="{FF2B5EF4-FFF2-40B4-BE49-F238E27FC236}">
                <a16:creationId xmlns:a16="http://schemas.microsoft.com/office/drawing/2014/main" id="{77E23B9C-98AB-4D43-ACBA-08D8B89F9DEF}"/>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Can the gut microbiome detect CRC across datasets?</a:t>
            </a:r>
          </a:p>
        </p:txBody>
      </p:sp>
    </p:spTree>
    <p:extLst>
      <p:ext uri="{BB962C8B-B14F-4D97-AF65-F5344CB8AC3E}">
        <p14:creationId xmlns:p14="http://schemas.microsoft.com/office/powerpoint/2010/main" val="18196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B30C0F-7543-4B4B-988D-4275DED4E009}"/>
              </a:ext>
            </a:extLst>
          </p:cNvPr>
          <p:cNvSpPr/>
          <p:nvPr/>
        </p:nvSpPr>
        <p:spPr>
          <a:xfrm>
            <a:off x="4316527" y="2512789"/>
            <a:ext cx="415831" cy="32731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364A01-F425-4F41-B718-5BB886905813}"/>
              </a:ext>
            </a:extLst>
          </p:cNvPr>
          <p:cNvSpPr/>
          <p:nvPr/>
        </p:nvSpPr>
        <p:spPr>
          <a:xfrm>
            <a:off x="702933" y="5486815"/>
            <a:ext cx="8305985" cy="923330"/>
          </a:xfrm>
          <a:prstGeom prst="rect">
            <a:avLst/>
          </a:prstGeom>
        </p:spPr>
        <p:txBody>
          <a:bodyPr wrap="square">
            <a:spAutoFit/>
          </a:bodyPr>
          <a:lstStyle/>
          <a:p>
            <a:pPr algn="just"/>
            <a:r>
              <a:rPr lang="en-BR" dirty="0"/>
              <a:t>16 species achieved cross-validation AUC &gt;0.8 for most datasets, with little improvement from using all remaining species (2% average improvement in AUC value).</a:t>
            </a:r>
          </a:p>
        </p:txBody>
      </p:sp>
      <p:pic>
        <p:nvPicPr>
          <p:cNvPr id="6" name="Picture 5">
            <a:extLst>
              <a:ext uri="{FF2B5EF4-FFF2-40B4-BE49-F238E27FC236}">
                <a16:creationId xmlns:a16="http://schemas.microsoft.com/office/drawing/2014/main" id="{1FA3683A-172D-7448-88F0-B8C199AE7836}"/>
              </a:ext>
            </a:extLst>
          </p:cNvPr>
          <p:cNvPicPr>
            <a:picLocks noChangeAspect="1"/>
          </p:cNvPicPr>
          <p:nvPr/>
        </p:nvPicPr>
        <p:blipFill>
          <a:blip r:embed="rId2"/>
          <a:stretch>
            <a:fillRect/>
          </a:stretch>
        </p:blipFill>
        <p:spPr>
          <a:xfrm>
            <a:off x="2001354" y="1614447"/>
            <a:ext cx="4805855" cy="902508"/>
          </a:xfrm>
          <a:prstGeom prst="rect">
            <a:avLst/>
          </a:prstGeom>
        </p:spPr>
      </p:pic>
      <p:pic>
        <p:nvPicPr>
          <p:cNvPr id="13" name="Picture 12">
            <a:extLst>
              <a:ext uri="{FF2B5EF4-FFF2-40B4-BE49-F238E27FC236}">
                <a16:creationId xmlns:a16="http://schemas.microsoft.com/office/drawing/2014/main" id="{A69E91F0-EBDF-424E-A010-36980E3C617C}"/>
              </a:ext>
            </a:extLst>
          </p:cNvPr>
          <p:cNvPicPr>
            <a:picLocks noChangeAspect="1"/>
          </p:cNvPicPr>
          <p:nvPr/>
        </p:nvPicPr>
        <p:blipFill>
          <a:blip r:embed="rId3"/>
          <a:stretch>
            <a:fillRect/>
          </a:stretch>
        </p:blipFill>
        <p:spPr>
          <a:xfrm>
            <a:off x="899592" y="2502397"/>
            <a:ext cx="3835159" cy="2911679"/>
          </a:xfrm>
          <a:prstGeom prst="rect">
            <a:avLst/>
          </a:prstGeom>
        </p:spPr>
      </p:pic>
      <p:pic>
        <p:nvPicPr>
          <p:cNvPr id="15" name="Picture 14">
            <a:extLst>
              <a:ext uri="{FF2B5EF4-FFF2-40B4-BE49-F238E27FC236}">
                <a16:creationId xmlns:a16="http://schemas.microsoft.com/office/drawing/2014/main" id="{D608486E-57A9-9849-B464-B2E7F7D97847}"/>
              </a:ext>
            </a:extLst>
          </p:cNvPr>
          <p:cNvPicPr>
            <a:picLocks noChangeAspect="1"/>
          </p:cNvPicPr>
          <p:nvPr/>
        </p:nvPicPr>
        <p:blipFill>
          <a:blip r:embed="rId4"/>
          <a:stretch>
            <a:fillRect/>
          </a:stretch>
        </p:blipFill>
        <p:spPr>
          <a:xfrm>
            <a:off x="5243173" y="2471224"/>
            <a:ext cx="3898463" cy="2984417"/>
          </a:xfrm>
          <a:prstGeom prst="rect">
            <a:avLst/>
          </a:prstGeom>
        </p:spPr>
      </p:pic>
      <p:sp>
        <p:nvSpPr>
          <p:cNvPr id="16" name="TextBox 15">
            <a:extLst>
              <a:ext uri="{FF2B5EF4-FFF2-40B4-BE49-F238E27FC236}">
                <a16:creationId xmlns:a16="http://schemas.microsoft.com/office/drawing/2014/main" id="{9895CB7B-E87B-5341-85DB-EA1F2994985B}"/>
              </a:ext>
            </a:extLst>
          </p:cNvPr>
          <p:cNvSpPr txBox="1"/>
          <p:nvPr/>
        </p:nvSpPr>
        <p:spPr>
          <a:xfrm>
            <a:off x="6645382" y="6547843"/>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17" name="Slide Number Placeholder 1">
            <a:extLst>
              <a:ext uri="{FF2B5EF4-FFF2-40B4-BE49-F238E27FC236}">
                <a16:creationId xmlns:a16="http://schemas.microsoft.com/office/drawing/2014/main" id="{4F5904F3-36A1-D148-86B8-F58FCDD4490C}"/>
              </a:ext>
            </a:extLst>
          </p:cNvPr>
          <p:cNvSpPr>
            <a:spLocks noGrp="1"/>
          </p:cNvSpPr>
          <p:nvPr>
            <p:ph type="sldNum" sz="quarter" idx="12"/>
          </p:nvPr>
        </p:nvSpPr>
        <p:spPr>
          <a:xfrm>
            <a:off x="6457950" y="5624513"/>
            <a:ext cx="2057400" cy="273844"/>
          </a:xfrm>
        </p:spPr>
        <p:txBody>
          <a:bodyPr/>
          <a:lstStyle/>
          <a:p>
            <a:fld id="{AF29484C-0085-9945-B22C-F09C7F31DF88}" type="slidenum">
              <a:rPr lang="en-US" smtClean="0"/>
              <a:t>14</a:t>
            </a:fld>
            <a:endParaRPr lang="en-US" dirty="0"/>
          </a:p>
        </p:txBody>
      </p:sp>
      <p:sp>
        <p:nvSpPr>
          <p:cNvPr id="11" name="Title 1">
            <a:extLst>
              <a:ext uri="{FF2B5EF4-FFF2-40B4-BE49-F238E27FC236}">
                <a16:creationId xmlns:a16="http://schemas.microsoft.com/office/drawing/2014/main" id="{F1D1D995-3E73-574D-9E36-438AA7EEBD3A}"/>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Features can be minimized</a:t>
            </a:r>
          </a:p>
        </p:txBody>
      </p:sp>
    </p:spTree>
    <p:extLst>
      <p:ext uri="{BB962C8B-B14F-4D97-AF65-F5344CB8AC3E}">
        <p14:creationId xmlns:p14="http://schemas.microsoft.com/office/powerpoint/2010/main" val="2751108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BA59FC-731A-5343-AACF-1A41655E5F8B}"/>
              </a:ext>
            </a:extLst>
          </p:cNvPr>
          <p:cNvSpPr/>
          <p:nvPr/>
        </p:nvSpPr>
        <p:spPr>
          <a:xfrm>
            <a:off x="0" y="5662989"/>
            <a:ext cx="8956964" cy="646331"/>
          </a:xfrm>
          <a:prstGeom prst="rect">
            <a:avLst/>
          </a:prstGeom>
        </p:spPr>
        <p:txBody>
          <a:bodyPr wrap="square">
            <a:spAutoFit/>
          </a:bodyPr>
          <a:lstStyle/>
          <a:p>
            <a:pPr algn="just"/>
            <a:r>
              <a:rPr lang="en-BR" dirty="0"/>
              <a:t>LODO OR Fecal occult blood test (FOBOT) improves the sensitivity/specificity trade-off at high specificity levels</a:t>
            </a:r>
          </a:p>
        </p:txBody>
      </p:sp>
      <p:sp>
        <p:nvSpPr>
          <p:cNvPr id="6" name="Rectangle 5">
            <a:extLst>
              <a:ext uri="{FF2B5EF4-FFF2-40B4-BE49-F238E27FC236}">
                <a16:creationId xmlns:a16="http://schemas.microsoft.com/office/drawing/2014/main" id="{CB5367CB-F06C-D840-AA8E-F56227945C11}"/>
              </a:ext>
            </a:extLst>
          </p:cNvPr>
          <p:cNvSpPr/>
          <p:nvPr/>
        </p:nvSpPr>
        <p:spPr>
          <a:xfrm>
            <a:off x="-36512" y="6381328"/>
            <a:ext cx="8956964" cy="369332"/>
          </a:xfrm>
          <a:prstGeom prst="rect">
            <a:avLst/>
          </a:prstGeom>
        </p:spPr>
        <p:txBody>
          <a:bodyPr wrap="square">
            <a:spAutoFit/>
          </a:bodyPr>
          <a:lstStyle/>
          <a:p>
            <a:pPr algn="just"/>
            <a:r>
              <a:rPr lang="en-BR" dirty="0"/>
              <a:t>16 features </a:t>
            </a:r>
            <a:r>
              <a:rPr lang="en-US" dirty="0"/>
              <a:t>generally improved the results </a:t>
            </a:r>
            <a:endParaRPr lang="en-BR" dirty="0"/>
          </a:p>
        </p:txBody>
      </p:sp>
      <p:pic>
        <p:nvPicPr>
          <p:cNvPr id="8" name="Picture 7">
            <a:extLst>
              <a:ext uri="{FF2B5EF4-FFF2-40B4-BE49-F238E27FC236}">
                <a16:creationId xmlns:a16="http://schemas.microsoft.com/office/drawing/2014/main" id="{3906FCE5-4392-2943-A52C-B2249DF1565B}"/>
              </a:ext>
            </a:extLst>
          </p:cNvPr>
          <p:cNvPicPr>
            <a:picLocks noChangeAspect="1"/>
          </p:cNvPicPr>
          <p:nvPr/>
        </p:nvPicPr>
        <p:blipFill rotWithShape="1">
          <a:blip r:embed="rId2"/>
          <a:srcRect t="6998"/>
          <a:stretch/>
        </p:blipFill>
        <p:spPr>
          <a:xfrm>
            <a:off x="1301315" y="1617724"/>
            <a:ext cx="6475451" cy="3973257"/>
          </a:xfrm>
          <a:prstGeom prst="rect">
            <a:avLst/>
          </a:prstGeom>
        </p:spPr>
      </p:pic>
      <p:sp>
        <p:nvSpPr>
          <p:cNvPr id="9" name="TextBox 8">
            <a:extLst>
              <a:ext uri="{FF2B5EF4-FFF2-40B4-BE49-F238E27FC236}">
                <a16:creationId xmlns:a16="http://schemas.microsoft.com/office/drawing/2014/main" id="{5024F7B4-51DD-6E4F-8579-8FE7B07B8B66}"/>
              </a:ext>
            </a:extLst>
          </p:cNvPr>
          <p:cNvSpPr txBox="1"/>
          <p:nvPr/>
        </p:nvSpPr>
        <p:spPr>
          <a:xfrm>
            <a:off x="6457950" y="6460147"/>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7" name="Title 1">
            <a:extLst>
              <a:ext uri="{FF2B5EF4-FFF2-40B4-BE49-F238E27FC236}">
                <a16:creationId xmlns:a16="http://schemas.microsoft.com/office/drawing/2014/main" id="{8BEC6703-722D-C141-82AD-E8C2EBB7D969}"/>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Relationship to other non-invasive clinical tests</a:t>
            </a:r>
          </a:p>
        </p:txBody>
      </p:sp>
    </p:spTree>
    <p:extLst>
      <p:ext uri="{BB962C8B-B14F-4D97-AF65-F5344CB8AC3E}">
        <p14:creationId xmlns:p14="http://schemas.microsoft.com/office/powerpoint/2010/main" val="354905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76E2-541B-F446-B1A7-B44705FFA219}"/>
              </a:ext>
            </a:extLst>
          </p:cNvPr>
          <p:cNvSpPr>
            <a:spLocks noGrp="1"/>
          </p:cNvSpPr>
          <p:nvPr>
            <p:ph type="title"/>
          </p:nvPr>
        </p:nvSpPr>
        <p:spPr>
          <a:xfrm>
            <a:off x="566316" y="634628"/>
            <a:ext cx="8326164" cy="994172"/>
          </a:xfrm>
        </p:spPr>
        <p:txBody>
          <a:bodyPr/>
          <a:lstStyle/>
          <a:p>
            <a:pPr algn="ctr"/>
            <a:r>
              <a:rPr lang="en-BR" dirty="0"/>
              <a:t>Combining –omics to detect CRC</a:t>
            </a:r>
          </a:p>
        </p:txBody>
      </p:sp>
      <p:sp>
        <p:nvSpPr>
          <p:cNvPr id="6" name="TextBox 5">
            <a:extLst>
              <a:ext uri="{FF2B5EF4-FFF2-40B4-BE49-F238E27FC236}">
                <a16:creationId xmlns:a16="http://schemas.microsoft.com/office/drawing/2014/main" id="{F55FF997-02E6-D941-AA7B-DF7E5A8F8B37}"/>
              </a:ext>
            </a:extLst>
          </p:cNvPr>
          <p:cNvSpPr txBox="1"/>
          <p:nvPr/>
        </p:nvSpPr>
        <p:spPr>
          <a:xfrm>
            <a:off x="6361558" y="6506088"/>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Tarallo et al. </a:t>
            </a:r>
            <a:r>
              <a:rPr lang="en-GB" sz="750" dirty="0" err="1">
                <a:latin typeface="Century Gothic" charset="0"/>
                <a:ea typeface="Century Gothic" charset="0"/>
                <a:cs typeface="Century Gothic" charset="0"/>
              </a:rPr>
              <a:t>mSystems</a:t>
            </a:r>
            <a:r>
              <a:rPr lang="en-GB" sz="750" dirty="0">
                <a:latin typeface="Century Gothic" charset="0"/>
                <a:ea typeface="Century Gothic" charset="0"/>
                <a:cs typeface="Century Gothic" charset="0"/>
              </a:rPr>
              <a:t>. 2019</a:t>
            </a:r>
          </a:p>
        </p:txBody>
      </p:sp>
      <p:pic>
        <p:nvPicPr>
          <p:cNvPr id="5" name="Picture 4">
            <a:extLst>
              <a:ext uri="{FF2B5EF4-FFF2-40B4-BE49-F238E27FC236}">
                <a16:creationId xmlns:a16="http://schemas.microsoft.com/office/drawing/2014/main" id="{A860CD6F-5DBB-E945-AAAC-BF524E330115}"/>
              </a:ext>
            </a:extLst>
          </p:cNvPr>
          <p:cNvPicPr>
            <a:picLocks noChangeAspect="1"/>
          </p:cNvPicPr>
          <p:nvPr/>
        </p:nvPicPr>
        <p:blipFill rotWithShape="1">
          <a:blip r:embed="rId3"/>
          <a:srcRect l="27711"/>
          <a:stretch/>
        </p:blipFill>
        <p:spPr>
          <a:xfrm>
            <a:off x="3357713" y="1653850"/>
            <a:ext cx="2826300" cy="4895323"/>
          </a:xfrm>
          <a:prstGeom prst="rect">
            <a:avLst/>
          </a:prstGeom>
        </p:spPr>
      </p:pic>
      <p:sp>
        <p:nvSpPr>
          <p:cNvPr id="8" name="Rectangle 7">
            <a:extLst>
              <a:ext uri="{FF2B5EF4-FFF2-40B4-BE49-F238E27FC236}">
                <a16:creationId xmlns:a16="http://schemas.microsoft.com/office/drawing/2014/main" id="{E150FA36-8E7F-6F46-96B6-C08BC9E7F0FA}"/>
              </a:ext>
            </a:extLst>
          </p:cNvPr>
          <p:cNvSpPr/>
          <p:nvPr/>
        </p:nvSpPr>
        <p:spPr>
          <a:xfrm>
            <a:off x="3138675" y="1898651"/>
            <a:ext cx="5842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TextBox 8">
            <a:extLst>
              <a:ext uri="{FF2B5EF4-FFF2-40B4-BE49-F238E27FC236}">
                <a16:creationId xmlns:a16="http://schemas.microsoft.com/office/drawing/2014/main" id="{B68AD018-1671-8E45-AA02-31A35A1AF642}"/>
              </a:ext>
            </a:extLst>
          </p:cNvPr>
          <p:cNvSpPr txBox="1"/>
          <p:nvPr/>
        </p:nvSpPr>
        <p:spPr>
          <a:xfrm>
            <a:off x="852333" y="1904861"/>
            <a:ext cx="2679267" cy="369332"/>
          </a:xfrm>
          <a:prstGeom prst="rect">
            <a:avLst/>
          </a:prstGeom>
          <a:noFill/>
        </p:spPr>
        <p:txBody>
          <a:bodyPr wrap="square" rtlCol="0">
            <a:spAutoFit/>
          </a:bodyPr>
          <a:lstStyle/>
          <a:p>
            <a:r>
              <a:rPr lang="en-BR" b="1" dirty="0"/>
              <a:t>Metagenomics</a:t>
            </a:r>
          </a:p>
        </p:txBody>
      </p:sp>
      <p:sp>
        <p:nvSpPr>
          <p:cNvPr id="10" name="TextBox 9">
            <a:extLst>
              <a:ext uri="{FF2B5EF4-FFF2-40B4-BE49-F238E27FC236}">
                <a16:creationId xmlns:a16="http://schemas.microsoft.com/office/drawing/2014/main" id="{5EF9E711-CF22-5240-BEBE-C3BCFB8C8DBD}"/>
              </a:ext>
            </a:extLst>
          </p:cNvPr>
          <p:cNvSpPr txBox="1"/>
          <p:nvPr/>
        </p:nvSpPr>
        <p:spPr>
          <a:xfrm>
            <a:off x="683568" y="2420888"/>
            <a:ext cx="3016799" cy="369332"/>
          </a:xfrm>
          <a:prstGeom prst="rect">
            <a:avLst/>
          </a:prstGeom>
          <a:noFill/>
        </p:spPr>
        <p:txBody>
          <a:bodyPr wrap="square" rtlCol="0">
            <a:spAutoFit/>
          </a:bodyPr>
          <a:lstStyle/>
          <a:p>
            <a:r>
              <a:rPr lang="en-US" b="1" dirty="0"/>
              <a:t>Small bacterial RNAs</a:t>
            </a:r>
            <a:endParaRPr lang="en-BR" b="1" dirty="0"/>
          </a:p>
        </p:txBody>
      </p:sp>
      <p:sp>
        <p:nvSpPr>
          <p:cNvPr id="11" name="TextBox 10">
            <a:extLst>
              <a:ext uri="{FF2B5EF4-FFF2-40B4-BE49-F238E27FC236}">
                <a16:creationId xmlns:a16="http://schemas.microsoft.com/office/drawing/2014/main" id="{5EEBE4EF-6D18-BA44-A45D-2BC035778305}"/>
              </a:ext>
            </a:extLst>
          </p:cNvPr>
          <p:cNvSpPr txBox="1"/>
          <p:nvPr/>
        </p:nvSpPr>
        <p:spPr>
          <a:xfrm>
            <a:off x="614392" y="2852936"/>
            <a:ext cx="3285445" cy="646331"/>
          </a:xfrm>
          <a:prstGeom prst="rect">
            <a:avLst/>
          </a:prstGeom>
          <a:noFill/>
        </p:spPr>
        <p:txBody>
          <a:bodyPr wrap="square" rtlCol="0">
            <a:spAutoFit/>
          </a:bodyPr>
          <a:lstStyle/>
          <a:p>
            <a:r>
              <a:rPr lang="en-US" b="1" dirty="0"/>
              <a:t>Metagenomics </a:t>
            </a:r>
          </a:p>
          <a:p>
            <a:r>
              <a:rPr lang="en-US" b="1" dirty="0"/>
              <a:t>+ Small bacterial RNAs</a:t>
            </a:r>
            <a:endParaRPr lang="en-BR" b="1" dirty="0"/>
          </a:p>
        </p:txBody>
      </p:sp>
      <p:sp>
        <p:nvSpPr>
          <p:cNvPr id="13" name="Slide Number Placeholder 12">
            <a:extLst>
              <a:ext uri="{FF2B5EF4-FFF2-40B4-BE49-F238E27FC236}">
                <a16:creationId xmlns:a16="http://schemas.microsoft.com/office/drawing/2014/main" id="{2C1504FE-6B47-AB4D-B023-D66D949E8C64}"/>
              </a:ext>
            </a:extLst>
          </p:cNvPr>
          <p:cNvSpPr>
            <a:spLocks noGrp="1"/>
          </p:cNvSpPr>
          <p:nvPr>
            <p:ph type="sldNum" sz="quarter" idx="12"/>
          </p:nvPr>
        </p:nvSpPr>
        <p:spPr/>
        <p:txBody>
          <a:bodyPr/>
          <a:lstStyle/>
          <a:p>
            <a:fld id="{F1F4D3F1-E81F-A944-9BCD-E7B926FE63D3}" type="slidenum">
              <a:rPr lang="en-BR" smtClean="0"/>
              <a:t>16</a:t>
            </a:fld>
            <a:endParaRPr lang="en-BR"/>
          </a:p>
        </p:txBody>
      </p:sp>
      <p:sp>
        <p:nvSpPr>
          <p:cNvPr id="14" name="TextBox 13">
            <a:extLst>
              <a:ext uri="{FF2B5EF4-FFF2-40B4-BE49-F238E27FC236}">
                <a16:creationId xmlns:a16="http://schemas.microsoft.com/office/drawing/2014/main" id="{7BC15372-2295-AE4A-BE58-2800D72A384C}"/>
              </a:ext>
            </a:extLst>
          </p:cNvPr>
          <p:cNvSpPr txBox="1"/>
          <p:nvPr/>
        </p:nvSpPr>
        <p:spPr>
          <a:xfrm>
            <a:off x="611560" y="3513782"/>
            <a:ext cx="3288277" cy="923330"/>
          </a:xfrm>
          <a:prstGeom prst="rect">
            <a:avLst/>
          </a:prstGeom>
          <a:noFill/>
        </p:spPr>
        <p:txBody>
          <a:bodyPr wrap="square" rtlCol="0">
            <a:spAutoFit/>
          </a:bodyPr>
          <a:lstStyle/>
          <a:p>
            <a:r>
              <a:rPr lang="en-US" b="1" dirty="0"/>
              <a:t>Metagenomics  </a:t>
            </a:r>
          </a:p>
          <a:p>
            <a:r>
              <a:rPr lang="en-US" b="1" dirty="0"/>
              <a:t>+ Small bacterial RNAs</a:t>
            </a:r>
          </a:p>
          <a:p>
            <a:r>
              <a:rPr lang="en-US" b="1" dirty="0"/>
              <a:t>+ Small human RNAs</a:t>
            </a:r>
            <a:endParaRPr lang="en-BR" b="1" dirty="0"/>
          </a:p>
        </p:txBody>
      </p:sp>
    </p:spTree>
    <p:extLst>
      <p:ext uri="{BB962C8B-B14F-4D97-AF65-F5344CB8AC3E}">
        <p14:creationId xmlns:p14="http://schemas.microsoft.com/office/powerpoint/2010/main" val="73727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301"/>
          <p:cNvPicPr preferRelativeResize="0"/>
          <p:nvPr/>
        </p:nvPicPr>
        <p:blipFill rotWithShape="1">
          <a:blip r:embed="rId2">
            <a:alphaModFix/>
          </a:blip>
          <a:srcRect l="17993"/>
          <a:stretch/>
        </p:blipFill>
        <p:spPr>
          <a:xfrm>
            <a:off x="3347864" y="1724012"/>
            <a:ext cx="5537162" cy="4524388"/>
          </a:xfrm>
          <a:prstGeom prst="rect">
            <a:avLst/>
          </a:prstGeom>
          <a:noFill/>
          <a:ln>
            <a:noFill/>
          </a:ln>
        </p:spPr>
      </p:pic>
      <p:sp>
        <p:nvSpPr>
          <p:cNvPr id="13" name="TextBox 12"/>
          <p:cNvSpPr txBox="1"/>
          <p:nvPr/>
        </p:nvSpPr>
        <p:spPr>
          <a:xfrm>
            <a:off x="924959" y="1693731"/>
            <a:ext cx="2422905" cy="288541"/>
          </a:xfrm>
          <a:prstGeom prst="rect">
            <a:avLst/>
          </a:prstGeom>
          <a:noFill/>
        </p:spPr>
        <p:txBody>
          <a:bodyPr wrap="square" rtlCol="0">
            <a:spAutoFit/>
          </a:bodyPr>
          <a:lstStyle/>
          <a:p>
            <a:pPr algn="r"/>
            <a:r>
              <a:rPr lang="en-US" sz="1275" i="1" dirty="0" err="1"/>
              <a:t>Fusobacterium</a:t>
            </a:r>
            <a:r>
              <a:rPr lang="en-US" sz="1275" i="1" dirty="0"/>
              <a:t> </a:t>
            </a:r>
            <a:r>
              <a:rPr lang="en-US" sz="1275" i="1" dirty="0" err="1"/>
              <a:t>nucleatum</a:t>
            </a:r>
            <a:endParaRPr lang="en-US" sz="1275" i="1" dirty="0"/>
          </a:p>
        </p:txBody>
      </p:sp>
      <p:sp>
        <p:nvSpPr>
          <p:cNvPr id="14" name="TextBox 13"/>
          <p:cNvSpPr txBox="1"/>
          <p:nvPr/>
        </p:nvSpPr>
        <p:spPr>
          <a:xfrm>
            <a:off x="911510" y="1916832"/>
            <a:ext cx="2508362" cy="288541"/>
          </a:xfrm>
          <a:prstGeom prst="rect">
            <a:avLst/>
          </a:prstGeom>
          <a:noFill/>
        </p:spPr>
        <p:txBody>
          <a:bodyPr wrap="square" rtlCol="0">
            <a:spAutoFit/>
          </a:bodyPr>
          <a:lstStyle/>
          <a:p>
            <a:pPr algn="r"/>
            <a:r>
              <a:rPr lang="en-US" sz="1275" i="1" dirty="0" err="1"/>
              <a:t>Parvimonas</a:t>
            </a:r>
            <a:r>
              <a:rPr lang="en-US" sz="1275" i="1" dirty="0"/>
              <a:t> </a:t>
            </a:r>
            <a:r>
              <a:rPr lang="en-US" sz="1275" i="1" dirty="0" err="1"/>
              <a:t>micra</a:t>
            </a:r>
            <a:endParaRPr lang="en-US" sz="1275" i="1" dirty="0"/>
          </a:p>
        </p:txBody>
      </p:sp>
      <p:sp>
        <p:nvSpPr>
          <p:cNvPr id="15" name="TextBox 14"/>
          <p:cNvSpPr txBox="1"/>
          <p:nvPr/>
        </p:nvSpPr>
        <p:spPr>
          <a:xfrm>
            <a:off x="1374738" y="2132347"/>
            <a:ext cx="2045134" cy="288541"/>
          </a:xfrm>
          <a:prstGeom prst="rect">
            <a:avLst/>
          </a:prstGeom>
          <a:noFill/>
        </p:spPr>
        <p:txBody>
          <a:bodyPr wrap="square" rtlCol="0">
            <a:spAutoFit/>
          </a:bodyPr>
          <a:lstStyle/>
          <a:p>
            <a:pPr algn="r"/>
            <a:r>
              <a:rPr lang="en-US" sz="1275" i="1" dirty="0" err="1"/>
              <a:t>Parvimonas</a:t>
            </a:r>
            <a:r>
              <a:rPr lang="en-US" sz="1275" i="1" dirty="0"/>
              <a:t> </a:t>
            </a:r>
            <a:r>
              <a:rPr lang="en-US" sz="1275" dirty="0" err="1"/>
              <a:t>spp</a:t>
            </a:r>
            <a:endParaRPr lang="en-US" sz="1275" dirty="0"/>
          </a:p>
        </p:txBody>
      </p:sp>
      <p:sp>
        <p:nvSpPr>
          <p:cNvPr id="16" name="TextBox 15"/>
          <p:cNvSpPr txBox="1"/>
          <p:nvPr/>
        </p:nvSpPr>
        <p:spPr>
          <a:xfrm>
            <a:off x="1374738" y="2348371"/>
            <a:ext cx="2045134" cy="288541"/>
          </a:xfrm>
          <a:prstGeom prst="rect">
            <a:avLst/>
          </a:prstGeom>
          <a:noFill/>
        </p:spPr>
        <p:txBody>
          <a:bodyPr wrap="square" rtlCol="0">
            <a:spAutoFit/>
          </a:bodyPr>
          <a:lstStyle/>
          <a:p>
            <a:pPr algn="r"/>
            <a:r>
              <a:rPr lang="en-US" sz="1275" i="1" dirty="0" err="1"/>
              <a:t>Gemella</a:t>
            </a:r>
            <a:r>
              <a:rPr lang="en-US" sz="1275" i="1" dirty="0"/>
              <a:t> </a:t>
            </a:r>
            <a:r>
              <a:rPr lang="en-US" sz="1275" i="1" dirty="0" err="1"/>
              <a:t>morbillorum</a:t>
            </a:r>
            <a:endParaRPr lang="en-US" sz="1275" i="1" dirty="0"/>
          </a:p>
        </p:txBody>
      </p:sp>
      <p:sp>
        <p:nvSpPr>
          <p:cNvPr id="17" name="TextBox 16"/>
          <p:cNvSpPr txBox="1"/>
          <p:nvPr/>
        </p:nvSpPr>
        <p:spPr>
          <a:xfrm>
            <a:off x="608987" y="2564904"/>
            <a:ext cx="2810885" cy="288541"/>
          </a:xfrm>
          <a:prstGeom prst="rect">
            <a:avLst/>
          </a:prstGeom>
          <a:noFill/>
        </p:spPr>
        <p:txBody>
          <a:bodyPr wrap="square" rtlCol="0">
            <a:spAutoFit/>
          </a:bodyPr>
          <a:lstStyle/>
          <a:p>
            <a:pPr algn="r"/>
            <a:r>
              <a:rPr lang="en-US" sz="1275" i="1" dirty="0" err="1"/>
              <a:t>Peptostreptococcus</a:t>
            </a:r>
            <a:r>
              <a:rPr lang="en-US" sz="1275" i="1" dirty="0"/>
              <a:t> </a:t>
            </a:r>
            <a:r>
              <a:rPr lang="en-US" sz="1275" i="1" dirty="0" err="1"/>
              <a:t>stomatis</a:t>
            </a:r>
            <a:endParaRPr lang="en-US" sz="1275" i="1" dirty="0"/>
          </a:p>
        </p:txBody>
      </p:sp>
      <p:sp>
        <p:nvSpPr>
          <p:cNvPr id="18" name="TextBox 17"/>
          <p:cNvSpPr txBox="1"/>
          <p:nvPr/>
        </p:nvSpPr>
        <p:spPr>
          <a:xfrm>
            <a:off x="664593" y="2780928"/>
            <a:ext cx="2755279" cy="288541"/>
          </a:xfrm>
          <a:prstGeom prst="rect">
            <a:avLst/>
          </a:prstGeom>
          <a:noFill/>
        </p:spPr>
        <p:txBody>
          <a:bodyPr wrap="square" rtlCol="0">
            <a:spAutoFit/>
          </a:bodyPr>
          <a:lstStyle/>
          <a:p>
            <a:pPr algn="r"/>
            <a:r>
              <a:rPr lang="en-US" sz="1275" i="1" dirty="0" err="1"/>
              <a:t>Solobacterium</a:t>
            </a:r>
            <a:r>
              <a:rPr lang="en-US" sz="1275" i="1" dirty="0"/>
              <a:t> </a:t>
            </a:r>
            <a:r>
              <a:rPr lang="en-US" sz="1275" i="1" dirty="0" err="1"/>
              <a:t>moorei</a:t>
            </a:r>
            <a:endParaRPr lang="en-US" sz="1275" i="1" dirty="0"/>
          </a:p>
        </p:txBody>
      </p:sp>
      <p:sp>
        <p:nvSpPr>
          <p:cNvPr id="19" name="TextBox 18"/>
          <p:cNvSpPr txBox="1"/>
          <p:nvPr/>
        </p:nvSpPr>
        <p:spPr>
          <a:xfrm>
            <a:off x="957305" y="2996443"/>
            <a:ext cx="2462567" cy="288541"/>
          </a:xfrm>
          <a:prstGeom prst="rect">
            <a:avLst/>
          </a:prstGeom>
          <a:noFill/>
        </p:spPr>
        <p:txBody>
          <a:bodyPr wrap="square" rtlCol="0">
            <a:spAutoFit/>
          </a:bodyPr>
          <a:lstStyle/>
          <a:p>
            <a:pPr algn="r"/>
            <a:r>
              <a:rPr lang="en-US" sz="1275" i="1" dirty="0"/>
              <a:t>Clostridium </a:t>
            </a:r>
            <a:r>
              <a:rPr lang="en-US" sz="1275" i="1" dirty="0" err="1"/>
              <a:t>symbiosum</a:t>
            </a:r>
            <a:endParaRPr lang="en-US" sz="1275" i="1" dirty="0"/>
          </a:p>
        </p:txBody>
      </p:sp>
      <p:sp>
        <p:nvSpPr>
          <p:cNvPr id="20" name="TextBox 19"/>
          <p:cNvSpPr txBox="1"/>
          <p:nvPr/>
        </p:nvSpPr>
        <p:spPr>
          <a:xfrm>
            <a:off x="293348" y="3212467"/>
            <a:ext cx="3126524" cy="288541"/>
          </a:xfrm>
          <a:prstGeom prst="rect">
            <a:avLst/>
          </a:prstGeom>
          <a:noFill/>
        </p:spPr>
        <p:txBody>
          <a:bodyPr wrap="square" rtlCol="0">
            <a:spAutoFit/>
          </a:bodyPr>
          <a:lstStyle/>
          <a:p>
            <a:pPr algn="r"/>
            <a:r>
              <a:rPr lang="en-US" sz="1275" i="1" dirty="0" err="1"/>
              <a:t>Porphyromonas</a:t>
            </a:r>
            <a:r>
              <a:rPr lang="en-US" sz="1275" i="1" dirty="0"/>
              <a:t> </a:t>
            </a:r>
            <a:r>
              <a:rPr lang="en-US" sz="1275" i="1" dirty="0" err="1"/>
              <a:t>asaccharolytica</a:t>
            </a:r>
            <a:endParaRPr lang="en-US" sz="1275" i="1" dirty="0"/>
          </a:p>
        </p:txBody>
      </p:sp>
      <p:sp>
        <p:nvSpPr>
          <p:cNvPr id="21" name="TextBox 20"/>
          <p:cNvSpPr txBox="1"/>
          <p:nvPr/>
        </p:nvSpPr>
        <p:spPr>
          <a:xfrm>
            <a:off x="459292" y="3428491"/>
            <a:ext cx="2960580" cy="288541"/>
          </a:xfrm>
          <a:prstGeom prst="rect">
            <a:avLst/>
          </a:prstGeom>
          <a:noFill/>
        </p:spPr>
        <p:txBody>
          <a:bodyPr wrap="square" rtlCol="0">
            <a:spAutoFit/>
          </a:bodyPr>
          <a:lstStyle/>
          <a:p>
            <a:pPr algn="r"/>
            <a:r>
              <a:rPr lang="en-US" sz="1275" i="1" dirty="0" err="1"/>
              <a:t>Anaerococcus</a:t>
            </a:r>
            <a:r>
              <a:rPr lang="en-US" sz="1275" i="1" dirty="0"/>
              <a:t> </a:t>
            </a:r>
            <a:r>
              <a:rPr lang="en-US" sz="1275" i="1" dirty="0" err="1"/>
              <a:t>vaginalis</a:t>
            </a:r>
            <a:endParaRPr lang="en-US" sz="1275" i="1" dirty="0"/>
          </a:p>
        </p:txBody>
      </p:sp>
      <p:sp>
        <p:nvSpPr>
          <p:cNvPr id="22" name="TextBox 21"/>
          <p:cNvSpPr txBox="1"/>
          <p:nvPr/>
        </p:nvSpPr>
        <p:spPr>
          <a:xfrm>
            <a:off x="957305" y="3644515"/>
            <a:ext cx="2462567" cy="288541"/>
          </a:xfrm>
          <a:prstGeom prst="rect">
            <a:avLst/>
          </a:prstGeom>
          <a:noFill/>
        </p:spPr>
        <p:txBody>
          <a:bodyPr wrap="square" rtlCol="0">
            <a:spAutoFit/>
          </a:bodyPr>
          <a:lstStyle/>
          <a:p>
            <a:pPr algn="r"/>
            <a:r>
              <a:rPr lang="en-US" sz="1275" i="1" dirty="0" err="1"/>
              <a:t>Porphyromonas</a:t>
            </a:r>
            <a:r>
              <a:rPr lang="en-US" sz="1275" i="1" dirty="0"/>
              <a:t> </a:t>
            </a:r>
            <a:r>
              <a:rPr lang="en-US" sz="1275" i="1" dirty="0" err="1"/>
              <a:t>somerae</a:t>
            </a:r>
            <a:endParaRPr lang="en-US" sz="1275" i="1" dirty="0"/>
          </a:p>
        </p:txBody>
      </p:sp>
      <p:sp>
        <p:nvSpPr>
          <p:cNvPr id="23" name="TextBox 22"/>
          <p:cNvSpPr txBox="1"/>
          <p:nvPr/>
        </p:nvSpPr>
        <p:spPr>
          <a:xfrm>
            <a:off x="957305" y="3824918"/>
            <a:ext cx="2462567" cy="216785"/>
          </a:xfrm>
          <a:prstGeom prst="rect">
            <a:avLst/>
          </a:prstGeom>
          <a:noFill/>
        </p:spPr>
        <p:txBody>
          <a:bodyPr wrap="square" rtlCol="0">
            <a:spAutoFit/>
          </a:bodyPr>
          <a:lstStyle/>
          <a:p>
            <a:pPr algn="r"/>
            <a:r>
              <a:rPr lang="en-US" sz="1275" i="1" dirty="0" err="1"/>
              <a:t>Prevotella</a:t>
            </a:r>
            <a:r>
              <a:rPr lang="en-US" sz="1275" i="1" dirty="0"/>
              <a:t> </a:t>
            </a:r>
            <a:r>
              <a:rPr lang="en-US" sz="1275" i="1" dirty="0" err="1"/>
              <a:t>intermedia</a:t>
            </a:r>
            <a:endParaRPr lang="en-US" sz="1275" i="1" dirty="0"/>
          </a:p>
        </p:txBody>
      </p:sp>
      <p:sp>
        <p:nvSpPr>
          <p:cNvPr id="24" name="TextBox 23"/>
          <p:cNvSpPr txBox="1"/>
          <p:nvPr/>
        </p:nvSpPr>
        <p:spPr>
          <a:xfrm>
            <a:off x="957305" y="4005064"/>
            <a:ext cx="2462567" cy="288541"/>
          </a:xfrm>
          <a:prstGeom prst="rect">
            <a:avLst/>
          </a:prstGeom>
          <a:noFill/>
        </p:spPr>
        <p:txBody>
          <a:bodyPr wrap="square" rtlCol="0">
            <a:spAutoFit/>
          </a:bodyPr>
          <a:lstStyle/>
          <a:p>
            <a:pPr algn="r"/>
            <a:r>
              <a:rPr lang="en-US" sz="1275" i="1" dirty="0" err="1"/>
              <a:t>Porphyromonas</a:t>
            </a:r>
            <a:r>
              <a:rPr lang="en-US" sz="1275" i="1" dirty="0"/>
              <a:t> </a:t>
            </a:r>
            <a:r>
              <a:rPr lang="en-US" sz="1275" i="1" dirty="0" err="1"/>
              <a:t>uenois</a:t>
            </a:r>
            <a:endParaRPr lang="en-US" sz="1275" i="1" dirty="0"/>
          </a:p>
        </p:txBody>
      </p:sp>
      <p:sp>
        <p:nvSpPr>
          <p:cNvPr id="25" name="TextBox 24"/>
          <p:cNvSpPr txBox="1"/>
          <p:nvPr/>
        </p:nvSpPr>
        <p:spPr>
          <a:xfrm>
            <a:off x="957305" y="4220579"/>
            <a:ext cx="2462567" cy="288541"/>
          </a:xfrm>
          <a:prstGeom prst="rect">
            <a:avLst/>
          </a:prstGeom>
          <a:noFill/>
        </p:spPr>
        <p:txBody>
          <a:bodyPr wrap="square" rtlCol="0">
            <a:spAutoFit/>
          </a:bodyPr>
          <a:lstStyle/>
          <a:p>
            <a:pPr algn="r"/>
            <a:r>
              <a:rPr lang="en-US" sz="1275" i="1" dirty="0" err="1"/>
              <a:t>Bacteroides</a:t>
            </a:r>
            <a:r>
              <a:rPr lang="en-US" sz="1275" i="1" dirty="0"/>
              <a:t> </a:t>
            </a:r>
            <a:r>
              <a:rPr lang="en-US" sz="1275" i="1" dirty="0" err="1"/>
              <a:t>fragilis</a:t>
            </a:r>
            <a:endParaRPr lang="en-US" sz="1275" i="1" dirty="0"/>
          </a:p>
        </p:txBody>
      </p:sp>
      <p:sp>
        <p:nvSpPr>
          <p:cNvPr id="26" name="TextBox 25"/>
          <p:cNvSpPr txBox="1"/>
          <p:nvPr/>
        </p:nvSpPr>
        <p:spPr>
          <a:xfrm>
            <a:off x="957305" y="4437112"/>
            <a:ext cx="2462567" cy="288541"/>
          </a:xfrm>
          <a:prstGeom prst="rect">
            <a:avLst/>
          </a:prstGeom>
          <a:noFill/>
        </p:spPr>
        <p:txBody>
          <a:bodyPr wrap="square" rtlCol="0">
            <a:spAutoFit/>
          </a:bodyPr>
          <a:lstStyle/>
          <a:p>
            <a:pPr algn="r"/>
            <a:r>
              <a:rPr lang="en-US" sz="1275" i="1" dirty="0" err="1"/>
              <a:t>Anaerococcus</a:t>
            </a:r>
            <a:r>
              <a:rPr lang="en-US" sz="1275" i="1" dirty="0"/>
              <a:t> </a:t>
            </a:r>
            <a:r>
              <a:rPr lang="en-US" sz="1275" i="1" dirty="0" err="1"/>
              <a:t>obesiensis</a:t>
            </a:r>
            <a:endParaRPr lang="en-US" sz="1275" i="1" dirty="0"/>
          </a:p>
        </p:txBody>
      </p:sp>
      <p:sp>
        <p:nvSpPr>
          <p:cNvPr id="27" name="TextBox 26"/>
          <p:cNvSpPr txBox="1"/>
          <p:nvPr/>
        </p:nvSpPr>
        <p:spPr>
          <a:xfrm>
            <a:off x="-36512" y="4652627"/>
            <a:ext cx="3417282" cy="288541"/>
          </a:xfrm>
          <a:prstGeom prst="rect">
            <a:avLst/>
          </a:prstGeom>
          <a:noFill/>
        </p:spPr>
        <p:txBody>
          <a:bodyPr wrap="square" rtlCol="0">
            <a:spAutoFit/>
          </a:bodyPr>
          <a:lstStyle/>
          <a:p>
            <a:pPr algn="r"/>
            <a:r>
              <a:rPr lang="en-US" sz="1275" i="1" dirty="0" err="1"/>
              <a:t>Peptostreptococcus</a:t>
            </a:r>
            <a:r>
              <a:rPr lang="en-US" sz="1275" i="1" dirty="0"/>
              <a:t> </a:t>
            </a:r>
            <a:r>
              <a:rPr lang="en-US" sz="1275" i="1" dirty="0" err="1"/>
              <a:t>anaerobius</a:t>
            </a:r>
            <a:endParaRPr lang="en-US" sz="1275" i="1" dirty="0"/>
          </a:p>
        </p:txBody>
      </p:sp>
      <p:sp>
        <p:nvSpPr>
          <p:cNvPr id="28" name="TextBox 27"/>
          <p:cNvSpPr txBox="1"/>
          <p:nvPr/>
        </p:nvSpPr>
        <p:spPr>
          <a:xfrm>
            <a:off x="971600" y="4868651"/>
            <a:ext cx="2462567" cy="288541"/>
          </a:xfrm>
          <a:prstGeom prst="rect">
            <a:avLst/>
          </a:prstGeom>
          <a:noFill/>
        </p:spPr>
        <p:txBody>
          <a:bodyPr wrap="square" rtlCol="0">
            <a:spAutoFit/>
          </a:bodyPr>
          <a:lstStyle/>
          <a:p>
            <a:pPr algn="r"/>
            <a:r>
              <a:rPr lang="en-US" sz="1275" i="1" dirty="0" err="1"/>
              <a:t>Anaerotruncus</a:t>
            </a:r>
            <a:r>
              <a:rPr lang="en-US" sz="1275" i="1" dirty="0"/>
              <a:t> </a:t>
            </a:r>
            <a:r>
              <a:rPr lang="en-US" sz="1275" i="1" dirty="0" err="1"/>
              <a:t>spp</a:t>
            </a:r>
            <a:endParaRPr lang="en-US" sz="1275" i="1" dirty="0"/>
          </a:p>
        </p:txBody>
      </p:sp>
      <p:sp>
        <p:nvSpPr>
          <p:cNvPr id="29" name="TextBox 28"/>
          <p:cNvSpPr txBox="1"/>
          <p:nvPr/>
        </p:nvSpPr>
        <p:spPr>
          <a:xfrm>
            <a:off x="964584" y="5074872"/>
            <a:ext cx="2462567" cy="288541"/>
          </a:xfrm>
          <a:prstGeom prst="rect">
            <a:avLst/>
          </a:prstGeom>
          <a:noFill/>
        </p:spPr>
        <p:txBody>
          <a:bodyPr wrap="square" rtlCol="0">
            <a:spAutoFit/>
          </a:bodyPr>
          <a:lstStyle/>
          <a:p>
            <a:pPr algn="r"/>
            <a:r>
              <a:rPr lang="en-US" sz="1275" i="1" dirty="0" err="1"/>
              <a:t>Ruminococcus</a:t>
            </a:r>
            <a:r>
              <a:rPr lang="en-US" sz="1275" i="1" dirty="0"/>
              <a:t> torques</a:t>
            </a:r>
          </a:p>
        </p:txBody>
      </p:sp>
      <p:sp>
        <p:nvSpPr>
          <p:cNvPr id="30" name="TextBox 29"/>
          <p:cNvSpPr txBox="1"/>
          <p:nvPr/>
        </p:nvSpPr>
        <p:spPr>
          <a:xfrm>
            <a:off x="933249" y="5266894"/>
            <a:ext cx="2462567" cy="288541"/>
          </a:xfrm>
          <a:prstGeom prst="rect">
            <a:avLst/>
          </a:prstGeom>
          <a:noFill/>
        </p:spPr>
        <p:txBody>
          <a:bodyPr wrap="square" rtlCol="0">
            <a:spAutoFit/>
          </a:bodyPr>
          <a:lstStyle/>
          <a:p>
            <a:pPr algn="r"/>
            <a:r>
              <a:rPr lang="en-US" sz="1275" i="1" dirty="0" err="1"/>
              <a:t>Granulicatella</a:t>
            </a:r>
            <a:r>
              <a:rPr lang="en-US" sz="1275" i="1" dirty="0"/>
              <a:t> </a:t>
            </a:r>
            <a:r>
              <a:rPr lang="en-US" sz="1275" i="1" dirty="0" err="1"/>
              <a:t>adiancens</a:t>
            </a:r>
            <a:endParaRPr lang="en-US" sz="1275" i="1" dirty="0"/>
          </a:p>
        </p:txBody>
      </p:sp>
      <p:sp>
        <p:nvSpPr>
          <p:cNvPr id="31" name="TextBox 30"/>
          <p:cNvSpPr txBox="1"/>
          <p:nvPr/>
        </p:nvSpPr>
        <p:spPr>
          <a:xfrm>
            <a:off x="933249" y="5514042"/>
            <a:ext cx="2462567" cy="288541"/>
          </a:xfrm>
          <a:prstGeom prst="rect">
            <a:avLst/>
          </a:prstGeom>
          <a:noFill/>
        </p:spPr>
        <p:txBody>
          <a:bodyPr wrap="square" rtlCol="0">
            <a:spAutoFit/>
          </a:bodyPr>
          <a:lstStyle/>
          <a:p>
            <a:pPr algn="r"/>
            <a:r>
              <a:rPr lang="en-US" sz="1275" i="1" dirty="0"/>
              <a:t>Streptococcus </a:t>
            </a:r>
            <a:r>
              <a:rPr lang="en-US" sz="1275" i="1" dirty="0" err="1"/>
              <a:t>thermophilus</a:t>
            </a:r>
            <a:endParaRPr lang="en-US" sz="1275" i="1" dirty="0"/>
          </a:p>
        </p:txBody>
      </p:sp>
      <p:sp>
        <p:nvSpPr>
          <p:cNvPr id="32" name="TextBox 31"/>
          <p:cNvSpPr txBox="1"/>
          <p:nvPr/>
        </p:nvSpPr>
        <p:spPr>
          <a:xfrm>
            <a:off x="398973" y="5734496"/>
            <a:ext cx="3020899" cy="288541"/>
          </a:xfrm>
          <a:prstGeom prst="rect">
            <a:avLst/>
          </a:prstGeom>
          <a:noFill/>
        </p:spPr>
        <p:txBody>
          <a:bodyPr wrap="square" rtlCol="0">
            <a:spAutoFit/>
          </a:bodyPr>
          <a:lstStyle/>
          <a:p>
            <a:pPr algn="r"/>
            <a:r>
              <a:rPr lang="en-US" sz="1275" i="1" dirty="0" err="1"/>
              <a:t>Bifidobacterium</a:t>
            </a:r>
            <a:r>
              <a:rPr lang="en-US" sz="1275" i="1" dirty="0"/>
              <a:t> </a:t>
            </a:r>
            <a:r>
              <a:rPr lang="en-US" sz="1275" i="1" dirty="0" err="1"/>
              <a:t>catenulatum</a:t>
            </a:r>
            <a:endParaRPr lang="en-US" sz="1275" i="1" dirty="0"/>
          </a:p>
        </p:txBody>
      </p:sp>
      <p:sp>
        <p:nvSpPr>
          <p:cNvPr id="33" name="Rectangle 32"/>
          <p:cNvSpPr/>
          <p:nvPr/>
        </p:nvSpPr>
        <p:spPr>
          <a:xfrm>
            <a:off x="1043608" y="1747913"/>
            <a:ext cx="2278890" cy="203946"/>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835696" y="1962527"/>
            <a:ext cx="1500564" cy="17032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547664" y="2420888"/>
            <a:ext cx="1788596" cy="203946"/>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971601" y="2643171"/>
            <a:ext cx="2376264" cy="209765"/>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487259" y="2852936"/>
            <a:ext cx="1835949" cy="17032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559268" y="3889710"/>
            <a:ext cx="1788596" cy="187362"/>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1296491" y="5334474"/>
            <a:ext cx="2051373" cy="182758"/>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299894" y="6612120"/>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2" name="Slide Number Placeholder 1"/>
          <p:cNvSpPr>
            <a:spLocks noGrp="1"/>
          </p:cNvSpPr>
          <p:nvPr>
            <p:ph type="sldNum" sz="quarter" idx="12"/>
          </p:nvPr>
        </p:nvSpPr>
        <p:spPr/>
        <p:txBody>
          <a:bodyPr/>
          <a:lstStyle/>
          <a:p>
            <a:fld id="{AF29484C-0085-9945-B22C-F09C7F31DF88}" type="slidenum">
              <a:rPr lang="en-US" smtClean="0"/>
              <a:t>17</a:t>
            </a:fld>
            <a:endParaRPr lang="en-US" dirty="0"/>
          </a:p>
        </p:txBody>
      </p:sp>
      <p:pic>
        <p:nvPicPr>
          <p:cNvPr id="3" name="Picture 2" descr="Screen Shot 2019-11-20 at 19.17.02.png"/>
          <p:cNvPicPr>
            <a:picLocks noChangeAspect="1"/>
          </p:cNvPicPr>
          <p:nvPr/>
        </p:nvPicPr>
        <p:blipFill rotWithShape="1">
          <a:blip r:embed="rId3">
            <a:extLst>
              <a:ext uri="{28A0092B-C50C-407E-A947-70E740481C1C}">
                <a14:useLocalDpi xmlns:a14="http://schemas.microsoft.com/office/drawing/2010/main" val="0"/>
              </a:ext>
            </a:extLst>
          </a:blip>
          <a:srcRect b="48445"/>
          <a:stretch/>
        </p:blipFill>
        <p:spPr>
          <a:xfrm>
            <a:off x="3906117" y="3706813"/>
            <a:ext cx="4105136" cy="1606397"/>
          </a:xfrm>
          <a:prstGeom prst="rect">
            <a:avLst/>
          </a:prstGeom>
        </p:spPr>
      </p:pic>
      <p:cxnSp>
        <p:nvCxnSpPr>
          <p:cNvPr id="5" name="Straight Arrow Connector 4"/>
          <p:cNvCxnSpPr>
            <a:cxnSpLocks/>
            <a:stCxn id="27" idx="3"/>
            <a:endCxn id="3" idx="1"/>
          </p:cNvCxnSpPr>
          <p:nvPr/>
        </p:nvCxnSpPr>
        <p:spPr>
          <a:xfrm flipV="1">
            <a:off x="3380770" y="4510012"/>
            <a:ext cx="525347" cy="28688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0" name="Straight Arrow Connector 39"/>
          <p:cNvCxnSpPr/>
          <p:nvPr/>
        </p:nvCxnSpPr>
        <p:spPr>
          <a:xfrm>
            <a:off x="3294832" y="1874156"/>
            <a:ext cx="601034"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7" name="Picture 6" descr="Screen Shot 2019-11-20 at 19.19.21.png"/>
          <p:cNvPicPr>
            <a:picLocks noChangeAspect="1"/>
          </p:cNvPicPr>
          <p:nvPr/>
        </p:nvPicPr>
        <p:blipFill rotWithShape="1">
          <a:blip r:embed="rId4">
            <a:extLst>
              <a:ext uri="{28A0092B-C50C-407E-A947-70E740481C1C}">
                <a14:useLocalDpi xmlns:a14="http://schemas.microsoft.com/office/drawing/2010/main" val="0"/>
              </a:ext>
            </a:extLst>
          </a:blip>
          <a:srcRect b="32354"/>
          <a:stretch/>
        </p:blipFill>
        <p:spPr>
          <a:xfrm>
            <a:off x="3895865" y="1457097"/>
            <a:ext cx="4115388" cy="1383203"/>
          </a:xfrm>
          <a:prstGeom prst="rect">
            <a:avLst/>
          </a:prstGeom>
        </p:spPr>
      </p:pic>
      <p:sp>
        <p:nvSpPr>
          <p:cNvPr id="41" name="Title 1">
            <a:extLst>
              <a:ext uri="{FF2B5EF4-FFF2-40B4-BE49-F238E27FC236}">
                <a16:creationId xmlns:a16="http://schemas.microsoft.com/office/drawing/2014/main" id="{7A1BDA32-F721-5C4C-A819-915DC1CA8E51}"/>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Reproducible biomarkers</a:t>
            </a:r>
          </a:p>
        </p:txBody>
      </p:sp>
    </p:spTree>
    <p:extLst>
      <p:ext uri="{BB962C8B-B14F-4D97-AF65-F5344CB8AC3E}">
        <p14:creationId xmlns:p14="http://schemas.microsoft.com/office/powerpoint/2010/main" val="15134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AC739E-A5C7-0441-85B5-F90596C7F684}"/>
              </a:ext>
            </a:extLst>
          </p:cNvPr>
          <p:cNvSpPr txBox="1"/>
          <p:nvPr/>
        </p:nvSpPr>
        <p:spPr>
          <a:xfrm>
            <a:off x="7486650" y="5597515"/>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Schmidt et al. </a:t>
            </a:r>
            <a:r>
              <a:rPr lang="en-GB" sz="750" dirty="0" err="1">
                <a:latin typeface="Century Gothic" charset="0"/>
                <a:ea typeface="Century Gothic" charset="0"/>
                <a:cs typeface="Century Gothic" charset="0"/>
              </a:rPr>
              <a:t>elife</a:t>
            </a:r>
            <a:r>
              <a:rPr lang="en-GB" sz="750" dirty="0">
                <a:latin typeface="Century Gothic" charset="0"/>
                <a:ea typeface="Century Gothic" charset="0"/>
                <a:cs typeface="Century Gothic" charset="0"/>
              </a:rPr>
              <a:t>. 2019</a:t>
            </a:r>
          </a:p>
        </p:txBody>
      </p:sp>
      <p:sp>
        <p:nvSpPr>
          <p:cNvPr id="2" name="Slide Number Placeholder 1">
            <a:extLst>
              <a:ext uri="{FF2B5EF4-FFF2-40B4-BE49-F238E27FC236}">
                <a16:creationId xmlns:a16="http://schemas.microsoft.com/office/drawing/2014/main" id="{354F15DA-5685-DA40-850E-E3C8778F00FE}"/>
              </a:ext>
            </a:extLst>
          </p:cNvPr>
          <p:cNvSpPr>
            <a:spLocks noGrp="1"/>
          </p:cNvSpPr>
          <p:nvPr>
            <p:ph type="sldNum" sz="quarter" idx="12"/>
          </p:nvPr>
        </p:nvSpPr>
        <p:spPr/>
        <p:txBody>
          <a:bodyPr/>
          <a:lstStyle/>
          <a:p>
            <a:fld id="{F1F4D3F1-E81F-A944-9BCD-E7B926FE63D3}" type="slidenum">
              <a:rPr lang="en-BR" smtClean="0"/>
              <a:t>18</a:t>
            </a:fld>
            <a:endParaRPr lang="en-BR"/>
          </a:p>
        </p:txBody>
      </p:sp>
      <p:sp>
        <p:nvSpPr>
          <p:cNvPr id="9" name="Shape 364">
            <a:extLst>
              <a:ext uri="{FF2B5EF4-FFF2-40B4-BE49-F238E27FC236}">
                <a16:creationId xmlns:a16="http://schemas.microsoft.com/office/drawing/2014/main" id="{A0DFF0B0-75CB-C648-965B-33718B98AB16}"/>
              </a:ext>
            </a:extLst>
          </p:cNvPr>
          <p:cNvSpPr/>
          <p:nvPr/>
        </p:nvSpPr>
        <p:spPr>
          <a:xfrm>
            <a:off x="181901" y="2124089"/>
            <a:ext cx="847048" cy="8008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0" name="Shape 364">
            <a:extLst>
              <a:ext uri="{FF2B5EF4-FFF2-40B4-BE49-F238E27FC236}">
                <a16:creationId xmlns:a16="http://schemas.microsoft.com/office/drawing/2014/main" id="{CA99C12D-4B26-474C-B276-1031A22DDCE7}"/>
              </a:ext>
            </a:extLst>
          </p:cNvPr>
          <p:cNvSpPr/>
          <p:nvPr/>
        </p:nvSpPr>
        <p:spPr>
          <a:xfrm>
            <a:off x="273146" y="5042908"/>
            <a:ext cx="526347" cy="8008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3" name="Rectangle 2">
            <a:extLst>
              <a:ext uri="{FF2B5EF4-FFF2-40B4-BE49-F238E27FC236}">
                <a16:creationId xmlns:a16="http://schemas.microsoft.com/office/drawing/2014/main" id="{9D29F032-B677-0D4D-81C9-5DD540577728}"/>
              </a:ext>
            </a:extLst>
          </p:cNvPr>
          <p:cNvSpPr/>
          <p:nvPr/>
        </p:nvSpPr>
        <p:spPr>
          <a:xfrm>
            <a:off x="0" y="6023029"/>
            <a:ext cx="8515350" cy="646331"/>
          </a:xfrm>
          <a:prstGeom prst="rect">
            <a:avLst/>
          </a:prstGeom>
        </p:spPr>
        <p:txBody>
          <a:bodyPr wrap="square">
            <a:spAutoFit/>
          </a:bodyPr>
          <a:lstStyle/>
          <a:p>
            <a:r>
              <a:rPr lang="pt-PT" dirty="0">
                <a:solidFill>
                  <a:srgbClr val="212121"/>
                </a:solidFill>
                <a:latin typeface="Noto Serif"/>
              </a:rPr>
              <a:t>Out </a:t>
            </a:r>
            <a:r>
              <a:rPr lang="pt-PT" dirty="0" err="1">
                <a:solidFill>
                  <a:srgbClr val="212121"/>
                </a:solidFill>
                <a:latin typeface="Noto Serif"/>
              </a:rPr>
              <a:t>of</a:t>
            </a:r>
            <a:r>
              <a:rPr lang="pt-PT" dirty="0">
                <a:solidFill>
                  <a:srgbClr val="212121"/>
                </a:solidFill>
                <a:latin typeface="Noto Serif"/>
              </a:rPr>
              <a:t> 125 </a:t>
            </a:r>
            <a:r>
              <a:rPr lang="pt-PT" dirty="0" err="1">
                <a:solidFill>
                  <a:srgbClr val="212121"/>
                </a:solidFill>
                <a:latin typeface="Noto Serif"/>
              </a:rPr>
              <a:t>species</a:t>
            </a:r>
            <a:r>
              <a:rPr lang="pt-PT" dirty="0">
                <a:solidFill>
                  <a:srgbClr val="212121"/>
                </a:solidFill>
                <a:latin typeface="Noto Serif"/>
              </a:rPr>
              <a:t>, 77%  </a:t>
            </a:r>
            <a:r>
              <a:rPr lang="pt-PT" dirty="0" err="1">
                <a:solidFill>
                  <a:srgbClr val="212121"/>
                </a:solidFill>
                <a:latin typeface="Noto Serif"/>
              </a:rPr>
              <a:t>showed</a:t>
            </a:r>
            <a:r>
              <a:rPr lang="pt-PT" dirty="0">
                <a:solidFill>
                  <a:srgbClr val="212121"/>
                </a:solidFill>
                <a:latin typeface="Noto Serif"/>
              </a:rPr>
              <a:t> </a:t>
            </a:r>
            <a:r>
              <a:rPr lang="pt-PT" dirty="0" err="1">
                <a:solidFill>
                  <a:srgbClr val="212121"/>
                </a:solidFill>
                <a:latin typeface="Noto Serif"/>
              </a:rPr>
              <a:t>evidence</a:t>
            </a:r>
            <a:r>
              <a:rPr lang="pt-PT" dirty="0">
                <a:solidFill>
                  <a:srgbClr val="212121"/>
                </a:solidFill>
                <a:latin typeface="Noto Serif"/>
              </a:rPr>
              <a:t> </a:t>
            </a:r>
            <a:r>
              <a:rPr lang="pt-PT" dirty="0" err="1">
                <a:solidFill>
                  <a:srgbClr val="212121"/>
                </a:solidFill>
                <a:latin typeface="Noto Serif"/>
              </a:rPr>
              <a:t>of</a:t>
            </a:r>
            <a:r>
              <a:rPr lang="pt-PT" dirty="0">
                <a:solidFill>
                  <a:srgbClr val="212121"/>
                </a:solidFill>
                <a:latin typeface="Noto Serif"/>
              </a:rPr>
              <a:t> oral-fecal </a:t>
            </a:r>
            <a:r>
              <a:rPr lang="pt-PT" dirty="0" err="1">
                <a:solidFill>
                  <a:srgbClr val="212121"/>
                </a:solidFill>
                <a:latin typeface="Noto Serif"/>
              </a:rPr>
              <a:t>transmission</a:t>
            </a:r>
            <a:r>
              <a:rPr lang="pt-PT" dirty="0">
                <a:solidFill>
                  <a:srgbClr val="212121"/>
                </a:solidFill>
                <a:latin typeface="Noto Serif"/>
              </a:rPr>
              <a:t>: </a:t>
            </a:r>
            <a:r>
              <a:rPr lang="pt-PT" i="1" dirty="0" err="1">
                <a:solidFill>
                  <a:srgbClr val="212121"/>
                </a:solidFill>
                <a:latin typeface="Noto Serif"/>
              </a:rPr>
              <a:t>Streptococcus</a:t>
            </a:r>
            <a:r>
              <a:rPr lang="pt-PT" i="1" dirty="0">
                <a:solidFill>
                  <a:srgbClr val="212121"/>
                </a:solidFill>
                <a:latin typeface="Noto Serif"/>
              </a:rPr>
              <a:t>, </a:t>
            </a:r>
            <a:r>
              <a:rPr lang="pt-PT" i="1" dirty="0" err="1">
                <a:solidFill>
                  <a:srgbClr val="212121"/>
                </a:solidFill>
                <a:latin typeface="Noto Serif"/>
              </a:rPr>
              <a:t>Veillonella</a:t>
            </a:r>
            <a:r>
              <a:rPr lang="pt-PT" i="1" dirty="0">
                <a:solidFill>
                  <a:srgbClr val="212121"/>
                </a:solidFill>
                <a:latin typeface="Noto Serif"/>
              </a:rPr>
              <a:t>, </a:t>
            </a:r>
            <a:r>
              <a:rPr lang="pt-PT" i="1" dirty="0" err="1">
                <a:solidFill>
                  <a:srgbClr val="212121"/>
                </a:solidFill>
                <a:latin typeface="Noto Serif"/>
              </a:rPr>
              <a:t>Actinomyces</a:t>
            </a:r>
            <a:r>
              <a:rPr lang="pt-PT" i="1" dirty="0">
                <a:solidFill>
                  <a:srgbClr val="212121"/>
                </a:solidFill>
                <a:latin typeface="Noto Serif"/>
              </a:rPr>
              <a:t> </a:t>
            </a:r>
            <a:r>
              <a:rPr lang="pt-PT" i="1" dirty="0" err="1">
                <a:solidFill>
                  <a:srgbClr val="212121"/>
                </a:solidFill>
                <a:latin typeface="Noto Serif"/>
              </a:rPr>
              <a:t>and</a:t>
            </a:r>
            <a:r>
              <a:rPr lang="pt-PT" i="1" dirty="0">
                <a:solidFill>
                  <a:srgbClr val="212121"/>
                </a:solidFill>
                <a:latin typeface="Noto Serif"/>
              </a:rPr>
              <a:t> </a:t>
            </a:r>
            <a:r>
              <a:rPr lang="pt-PT" i="1" dirty="0" err="1">
                <a:solidFill>
                  <a:srgbClr val="212121"/>
                </a:solidFill>
                <a:latin typeface="Noto Serif"/>
              </a:rPr>
              <a:t>Haemophilus</a:t>
            </a:r>
            <a:endParaRPr lang="pt-PT" i="1" dirty="0"/>
          </a:p>
        </p:txBody>
      </p:sp>
      <p:pic>
        <p:nvPicPr>
          <p:cNvPr id="11" name="Picture 10">
            <a:extLst>
              <a:ext uri="{FF2B5EF4-FFF2-40B4-BE49-F238E27FC236}">
                <a16:creationId xmlns:a16="http://schemas.microsoft.com/office/drawing/2014/main" id="{2B07E907-1624-7E41-AD76-D87E18EB2158}"/>
              </a:ext>
            </a:extLst>
          </p:cNvPr>
          <p:cNvPicPr>
            <a:picLocks noChangeAspect="1"/>
          </p:cNvPicPr>
          <p:nvPr/>
        </p:nvPicPr>
        <p:blipFill rotWithShape="1">
          <a:blip r:embed="rId3"/>
          <a:srcRect t="-1" b="47817"/>
          <a:stretch/>
        </p:blipFill>
        <p:spPr>
          <a:xfrm>
            <a:off x="445074" y="1885839"/>
            <a:ext cx="8070276" cy="3919425"/>
          </a:xfrm>
          <a:prstGeom prst="rect">
            <a:avLst/>
          </a:prstGeom>
        </p:spPr>
      </p:pic>
      <p:sp>
        <p:nvSpPr>
          <p:cNvPr id="13" name="Rectangle 12">
            <a:extLst>
              <a:ext uri="{FF2B5EF4-FFF2-40B4-BE49-F238E27FC236}">
                <a16:creationId xmlns:a16="http://schemas.microsoft.com/office/drawing/2014/main" id="{BD0AF7AC-AE4A-144C-8B3E-CE1366502306}"/>
              </a:ext>
            </a:extLst>
          </p:cNvPr>
          <p:cNvSpPr/>
          <p:nvPr/>
        </p:nvSpPr>
        <p:spPr>
          <a:xfrm>
            <a:off x="179512" y="1716559"/>
            <a:ext cx="720080" cy="416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5E3684-A2E4-9F4B-A537-957C981E7A75}"/>
              </a:ext>
            </a:extLst>
          </p:cNvPr>
          <p:cNvSpPr/>
          <p:nvPr/>
        </p:nvSpPr>
        <p:spPr>
          <a:xfrm>
            <a:off x="328707" y="2764569"/>
            <a:ext cx="379541" cy="416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00B723-5A01-E141-A2C8-6F8C9E8A3E87}"/>
              </a:ext>
            </a:extLst>
          </p:cNvPr>
          <p:cNvSpPr txBox="1"/>
          <p:nvPr/>
        </p:nvSpPr>
        <p:spPr>
          <a:xfrm>
            <a:off x="179512" y="1702549"/>
            <a:ext cx="3275855" cy="646331"/>
          </a:xfrm>
          <a:prstGeom prst="rect">
            <a:avLst/>
          </a:prstGeom>
          <a:noFill/>
        </p:spPr>
        <p:txBody>
          <a:bodyPr wrap="square" rtlCol="0">
            <a:spAutoFit/>
          </a:bodyPr>
          <a:lstStyle/>
          <a:p>
            <a:r>
              <a:rPr lang="en-BR" dirty="0"/>
              <a:t>N = 470</a:t>
            </a:r>
          </a:p>
          <a:p>
            <a:r>
              <a:rPr lang="en-BR" dirty="0"/>
              <a:t>310 species</a:t>
            </a:r>
          </a:p>
        </p:txBody>
      </p:sp>
      <p:sp>
        <p:nvSpPr>
          <p:cNvPr id="15" name="Title 1">
            <a:extLst>
              <a:ext uri="{FF2B5EF4-FFF2-40B4-BE49-F238E27FC236}">
                <a16:creationId xmlns:a16="http://schemas.microsoft.com/office/drawing/2014/main" id="{266EB3E8-AA50-6041-9677-A0062A41AD4B}"/>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Oral </a:t>
            </a:r>
            <a:r>
              <a:rPr lang="en-GB" sz="2400" dirty="0" err="1"/>
              <a:t>fecal</a:t>
            </a:r>
            <a:r>
              <a:rPr lang="en-GB" sz="2400" dirty="0"/>
              <a:t>-transmission</a:t>
            </a:r>
          </a:p>
        </p:txBody>
      </p:sp>
    </p:spTree>
    <p:extLst>
      <p:ext uri="{BB962C8B-B14F-4D97-AF65-F5344CB8AC3E}">
        <p14:creationId xmlns:p14="http://schemas.microsoft.com/office/powerpoint/2010/main" val="2762762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64">
            <a:extLst>
              <a:ext uri="{FF2B5EF4-FFF2-40B4-BE49-F238E27FC236}">
                <a16:creationId xmlns:a16="http://schemas.microsoft.com/office/drawing/2014/main" id="{7F78CFAE-906C-B44E-B386-C9329D49C069}"/>
              </a:ext>
            </a:extLst>
          </p:cNvPr>
          <p:cNvSpPr/>
          <p:nvPr/>
        </p:nvSpPr>
        <p:spPr>
          <a:xfrm>
            <a:off x="273146" y="1074769"/>
            <a:ext cx="526347" cy="8008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9" name="Shape 364">
            <a:extLst>
              <a:ext uri="{FF2B5EF4-FFF2-40B4-BE49-F238E27FC236}">
                <a16:creationId xmlns:a16="http://schemas.microsoft.com/office/drawing/2014/main" id="{A0DFF0B0-75CB-C648-965B-33718B98AB16}"/>
              </a:ext>
            </a:extLst>
          </p:cNvPr>
          <p:cNvSpPr/>
          <p:nvPr/>
        </p:nvSpPr>
        <p:spPr>
          <a:xfrm>
            <a:off x="5103524" y="2204233"/>
            <a:ext cx="526347" cy="8008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0" name="Shape 364">
            <a:extLst>
              <a:ext uri="{FF2B5EF4-FFF2-40B4-BE49-F238E27FC236}">
                <a16:creationId xmlns:a16="http://schemas.microsoft.com/office/drawing/2014/main" id="{CA99C12D-4B26-474C-B276-1031A22DDCE7}"/>
              </a:ext>
            </a:extLst>
          </p:cNvPr>
          <p:cNvSpPr/>
          <p:nvPr/>
        </p:nvSpPr>
        <p:spPr>
          <a:xfrm>
            <a:off x="75234" y="1495082"/>
            <a:ext cx="526347" cy="8008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dirty="0"/>
          </a:p>
        </p:txBody>
      </p:sp>
      <p:sp>
        <p:nvSpPr>
          <p:cNvPr id="13" name="Rectangle 12">
            <a:extLst>
              <a:ext uri="{FF2B5EF4-FFF2-40B4-BE49-F238E27FC236}">
                <a16:creationId xmlns:a16="http://schemas.microsoft.com/office/drawing/2014/main" id="{BD0AF7AC-AE4A-144C-8B3E-CE1366502306}"/>
              </a:ext>
            </a:extLst>
          </p:cNvPr>
          <p:cNvSpPr/>
          <p:nvPr/>
        </p:nvSpPr>
        <p:spPr>
          <a:xfrm>
            <a:off x="273146" y="1419555"/>
            <a:ext cx="379541" cy="416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775655-B839-684B-B198-E4AA8F95A9A6}"/>
              </a:ext>
            </a:extLst>
          </p:cNvPr>
          <p:cNvPicPr>
            <a:picLocks noChangeAspect="1"/>
          </p:cNvPicPr>
          <p:nvPr/>
        </p:nvPicPr>
        <p:blipFill rotWithShape="1">
          <a:blip r:embed="rId3"/>
          <a:srcRect l="47579" t="3271"/>
          <a:stretch/>
        </p:blipFill>
        <p:spPr>
          <a:xfrm>
            <a:off x="4921623" y="2023012"/>
            <a:ext cx="3784787" cy="3215489"/>
          </a:xfrm>
          <a:prstGeom prst="rect">
            <a:avLst/>
          </a:prstGeom>
        </p:spPr>
      </p:pic>
      <p:sp>
        <p:nvSpPr>
          <p:cNvPr id="14" name="Rectangle 13">
            <a:extLst>
              <a:ext uri="{FF2B5EF4-FFF2-40B4-BE49-F238E27FC236}">
                <a16:creationId xmlns:a16="http://schemas.microsoft.com/office/drawing/2014/main" id="{E85E3684-A2E4-9F4B-A537-957C981E7A75}"/>
              </a:ext>
            </a:extLst>
          </p:cNvPr>
          <p:cNvSpPr/>
          <p:nvPr/>
        </p:nvSpPr>
        <p:spPr>
          <a:xfrm>
            <a:off x="5022625" y="1730455"/>
            <a:ext cx="379541" cy="416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AC739E-A5C7-0441-85B5-F90596C7F684}"/>
              </a:ext>
            </a:extLst>
          </p:cNvPr>
          <p:cNvSpPr txBox="1"/>
          <p:nvPr/>
        </p:nvSpPr>
        <p:spPr>
          <a:xfrm>
            <a:off x="5103524" y="5184588"/>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Schmidt et al. </a:t>
            </a:r>
            <a:r>
              <a:rPr lang="en-GB" sz="750" dirty="0" err="1">
                <a:latin typeface="Century Gothic" charset="0"/>
                <a:ea typeface="Century Gothic" charset="0"/>
                <a:cs typeface="Century Gothic" charset="0"/>
              </a:rPr>
              <a:t>elife</a:t>
            </a:r>
            <a:r>
              <a:rPr lang="en-GB" sz="750" dirty="0">
                <a:latin typeface="Century Gothic" charset="0"/>
                <a:ea typeface="Century Gothic" charset="0"/>
                <a:cs typeface="Century Gothic" charset="0"/>
              </a:rPr>
              <a:t>. 2019</a:t>
            </a:r>
          </a:p>
        </p:txBody>
      </p:sp>
      <p:sp>
        <p:nvSpPr>
          <p:cNvPr id="2" name="Slide Number Placeholder 1">
            <a:extLst>
              <a:ext uri="{FF2B5EF4-FFF2-40B4-BE49-F238E27FC236}">
                <a16:creationId xmlns:a16="http://schemas.microsoft.com/office/drawing/2014/main" id="{354F15DA-5685-DA40-850E-E3C8778F00FE}"/>
              </a:ext>
            </a:extLst>
          </p:cNvPr>
          <p:cNvSpPr>
            <a:spLocks noGrp="1"/>
          </p:cNvSpPr>
          <p:nvPr>
            <p:ph type="sldNum" sz="quarter" idx="12"/>
          </p:nvPr>
        </p:nvSpPr>
        <p:spPr/>
        <p:txBody>
          <a:bodyPr/>
          <a:lstStyle/>
          <a:p>
            <a:fld id="{F1F4D3F1-E81F-A944-9BCD-E7B926FE63D3}" type="slidenum">
              <a:rPr lang="en-BR" smtClean="0"/>
              <a:t>19</a:t>
            </a:fld>
            <a:endParaRPr lang="en-BR"/>
          </a:p>
        </p:txBody>
      </p:sp>
      <p:pic>
        <p:nvPicPr>
          <p:cNvPr id="16" name="Picture 15">
            <a:extLst>
              <a:ext uri="{FF2B5EF4-FFF2-40B4-BE49-F238E27FC236}">
                <a16:creationId xmlns:a16="http://schemas.microsoft.com/office/drawing/2014/main" id="{3AD686EC-AE8C-9B41-B20E-016CB9B2F152}"/>
              </a:ext>
            </a:extLst>
          </p:cNvPr>
          <p:cNvPicPr>
            <a:picLocks noChangeAspect="1"/>
          </p:cNvPicPr>
          <p:nvPr/>
        </p:nvPicPr>
        <p:blipFill rotWithShape="1">
          <a:blip r:embed="rId4"/>
          <a:srcRect l="50525" t="74930"/>
          <a:stretch/>
        </p:blipFill>
        <p:spPr>
          <a:xfrm>
            <a:off x="0" y="1764925"/>
            <a:ext cx="4668381" cy="3473576"/>
          </a:xfrm>
          <a:prstGeom prst="rect">
            <a:avLst/>
          </a:prstGeom>
        </p:spPr>
      </p:pic>
      <p:sp>
        <p:nvSpPr>
          <p:cNvPr id="17" name="Rectangle 16">
            <a:extLst>
              <a:ext uri="{FF2B5EF4-FFF2-40B4-BE49-F238E27FC236}">
                <a16:creationId xmlns:a16="http://schemas.microsoft.com/office/drawing/2014/main" id="{306A095A-9753-F343-8ECF-8819E7E16296}"/>
              </a:ext>
            </a:extLst>
          </p:cNvPr>
          <p:cNvSpPr/>
          <p:nvPr/>
        </p:nvSpPr>
        <p:spPr>
          <a:xfrm>
            <a:off x="1704" y="1764341"/>
            <a:ext cx="379541" cy="416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883DCB1-2829-C245-A068-38E171D717B5}"/>
              </a:ext>
            </a:extLst>
          </p:cNvPr>
          <p:cNvSpPr txBox="1"/>
          <p:nvPr/>
        </p:nvSpPr>
        <p:spPr>
          <a:xfrm>
            <a:off x="30176" y="5362919"/>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19" name="TextBox 18">
            <a:extLst>
              <a:ext uri="{FF2B5EF4-FFF2-40B4-BE49-F238E27FC236}">
                <a16:creationId xmlns:a16="http://schemas.microsoft.com/office/drawing/2014/main" id="{5BF03495-4728-804D-99BC-9A1D8DCB651E}"/>
              </a:ext>
            </a:extLst>
          </p:cNvPr>
          <p:cNvSpPr txBox="1"/>
          <p:nvPr/>
        </p:nvSpPr>
        <p:spPr>
          <a:xfrm>
            <a:off x="2342051" y="1895509"/>
            <a:ext cx="1668968" cy="369332"/>
          </a:xfrm>
          <a:prstGeom prst="rect">
            <a:avLst/>
          </a:prstGeom>
          <a:noFill/>
        </p:spPr>
        <p:txBody>
          <a:bodyPr wrap="square" rtlCol="0">
            <a:spAutoFit/>
          </a:bodyPr>
          <a:lstStyle/>
          <a:p>
            <a:r>
              <a:rPr lang="en-BR" dirty="0"/>
              <a:t>Carcinomas</a:t>
            </a:r>
          </a:p>
        </p:txBody>
      </p:sp>
      <p:cxnSp>
        <p:nvCxnSpPr>
          <p:cNvPr id="21" name="Straight Arrow Connector 20">
            <a:extLst>
              <a:ext uri="{FF2B5EF4-FFF2-40B4-BE49-F238E27FC236}">
                <a16:creationId xmlns:a16="http://schemas.microsoft.com/office/drawing/2014/main" id="{BDD8ED7F-275C-FC46-AB68-09EF689B5663}"/>
              </a:ext>
            </a:extLst>
          </p:cNvPr>
          <p:cNvCxnSpPr>
            <a:cxnSpLocks/>
          </p:cNvCxnSpPr>
          <p:nvPr/>
        </p:nvCxnSpPr>
        <p:spPr>
          <a:xfrm>
            <a:off x="3307977" y="1895509"/>
            <a:ext cx="6951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BAC019-7791-8446-843A-D9A3642D37A0}"/>
              </a:ext>
            </a:extLst>
          </p:cNvPr>
          <p:cNvSpPr txBox="1"/>
          <p:nvPr/>
        </p:nvSpPr>
        <p:spPr>
          <a:xfrm>
            <a:off x="471114" y="1908661"/>
            <a:ext cx="1536233" cy="369332"/>
          </a:xfrm>
          <a:prstGeom prst="rect">
            <a:avLst/>
          </a:prstGeom>
          <a:noFill/>
        </p:spPr>
        <p:txBody>
          <a:bodyPr wrap="square" rtlCol="0">
            <a:spAutoFit/>
          </a:bodyPr>
          <a:lstStyle/>
          <a:p>
            <a:r>
              <a:rPr lang="en-BR" dirty="0"/>
              <a:t>Controls</a:t>
            </a:r>
          </a:p>
        </p:txBody>
      </p:sp>
      <p:cxnSp>
        <p:nvCxnSpPr>
          <p:cNvPr id="25" name="Straight Arrow Connector 24">
            <a:extLst>
              <a:ext uri="{FF2B5EF4-FFF2-40B4-BE49-F238E27FC236}">
                <a16:creationId xmlns:a16="http://schemas.microsoft.com/office/drawing/2014/main" id="{8CF53F70-023E-C648-A3FF-855A9D73012F}"/>
              </a:ext>
            </a:extLst>
          </p:cNvPr>
          <p:cNvCxnSpPr>
            <a:cxnSpLocks/>
          </p:cNvCxnSpPr>
          <p:nvPr/>
        </p:nvCxnSpPr>
        <p:spPr>
          <a:xfrm flipH="1">
            <a:off x="502325" y="1904353"/>
            <a:ext cx="43042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2D7CE3B-2964-404F-9C89-464E4822318A}"/>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Oral </a:t>
            </a:r>
            <a:r>
              <a:rPr lang="en-GB" sz="2400" dirty="0" err="1"/>
              <a:t>fecal</a:t>
            </a:r>
            <a:r>
              <a:rPr lang="en-GB" sz="2400" dirty="0"/>
              <a:t>-transmission</a:t>
            </a:r>
          </a:p>
        </p:txBody>
      </p:sp>
    </p:spTree>
    <p:extLst>
      <p:ext uri="{BB962C8B-B14F-4D97-AF65-F5344CB8AC3E}">
        <p14:creationId xmlns:p14="http://schemas.microsoft.com/office/powerpoint/2010/main" val="326334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66D8-1E75-5B41-A888-999CC7DD51D2}"/>
              </a:ext>
            </a:extLst>
          </p:cNvPr>
          <p:cNvSpPr>
            <a:spLocks noGrp="1"/>
          </p:cNvSpPr>
          <p:nvPr>
            <p:ph type="title"/>
          </p:nvPr>
        </p:nvSpPr>
        <p:spPr>
          <a:xfrm>
            <a:off x="628650" y="634628"/>
            <a:ext cx="7886700" cy="994172"/>
          </a:xfrm>
        </p:spPr>
        <p:txBody>
          <a:bodyPr/>
          <a:lstStyle/>
          <a:p>
            <a:pPr algn="ctr"/>
            <a:r>
              <a:rPr lang="en-BR" dirty="0"/>
              <a:t>What is the microbiome?</a:t>
            </a:r>
          </a:p>
        </p:txBody>
      </p:sp>
      <p:pic>
        <p:nvPicPr>
          <p:cNvPr id="5" name="Picture 4">
            <a:extLst>
              <a:ext uri="{FF2B5EF4-FFF2-40B4-BE49-F238E27FC236}">
                <a16:creationId xmlns:a16="http://schemas.microsoft.com/office/drawing/2014/main" id="{0CE24A1C-E02F-6B4E-BC25-72EC664ED59E}"/>
              </a:ext>
            </a:extLst>
          </p:cNvPr>
          <p:cNvPicPr>
            <a:picLocks noChangeAspect="1"/>
          </p:cNvPicPr>
          <p:nvPr/>
        </p:nvPicPr>
        <p:blipFill>
          <a:blip r:embed="rId3"/>
          <a:stretch>
            <a:fillRect/>
          </a:stretch>
        </p:blipFill>
        <p:spPr>
          <a:xfrm>
            <a:off x="1146752" y="1628800"/>
            <a:ext cx="7368598" cy="4826216"/>
          </a:xfrm>
          <a:prstGeom prst="rect">
            <a:avLst/>
          </a:prstGeom>
        </p:spPr>
      </p:pic>
      <p:sp>
        <p:nvSpPr>
          <p:cNvPr id="4" name="TextBox 3">
            <a:extLst>
              <a:ext uri="{FF2B5EF4-FFF2-40B4-BE49-F238E27FC236}">
                <a16:creationId xmlns:a16="http://schemas.microsoft.com/office/drawing/2014/main" id="{ACF3F193-ABFE-4B46-B684-5CA4DE005758}"/>
              </a:ext>
            </a:extLst>
          </p:cNvPr>
          <p:cNvSpPr txBox="1"/>
          <p:nvPr/>
        </p:nvSpPr>
        <p:spPr>
          <a:xfrm>
            <a:off x="6128444" y="6605627"/>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Berg et al. Microbiome. 2019</a:t>
            </a:r>
          </a:p>
        </p:txBody>
      </p:sp>
      <p:sp>
        <p:nvSpPr>
          <p:cNvPr id="3" name="Slide Number Placeholder 2">
            <a:extLst>
              <a:ext uri="{FF2B5EF4-FFF2-40B4-BE49-F238E27FC236}">
                <a16:creationId xmlns:a16="http://schemas.microsoft.com/office/drawing/2014/main" id="{0231ADE0-45DE-E347-A1E1-28DADA4D0818}"/>
              </a:ext>
            </a:extLst>
          </p:cNvPr>
          <p:cNvSpPr>
            <a:spLocks noGrp="1"/>
          </p:cNvSpPr>
          <p:nvPr>
            <p:ph type="sldNum" sz="quarter" idx="12"/>
          </p:nvPr>
        </p:nvSpPr>
        <p:spPr>
          <a:xfrm>
            <a:off x="6930448" y="6400800"/>
            <a:ext cx="2133600" cy="457200"/>
          </a:xfrm>
        </p:spPr>
        <p:txBody>
          <a:bodyPr/>
          <a:lstStyle/>
          <a:p>
            <a:fld id="{F1F4D3F1-E81F-A944-9BCD-E7B926FE63D3}" type="slidenum">
              <a:rPr lang="en-BR" smtClean="0"/>
              <a:t>2</a:t>
            </a:fld>
            <a:endParaRPr lang="en-BR"/>
          </a:p>
        </p:txBody>
      </p:sp>
    </p:spTree>
    <p:extLst>
      <p:ext uri="{BB962C8B-B14F-4D97-AF65-F5344CB8AC3E}">
        <p14:creationId xmlns:p14="http://schemas.microsoft.com/office/powerpoint/2010/main" val="3020686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29484C-0085-9945-B22C-F09C7F31DF88}" type="slidenum">
              <a:rPr lang="en-US" smtClean="0"/>
              <a:t>20</a:t>
            </a:fld>
            <a:endParaRPr lang="en-US"/>
          </a:p>
        </p:txBody>
      </p:sp>
      <p:pic>
        <p:nvPicPr>
          <p:cNvPr id="4" name="Picture 3" descr="sph0031620850001.jpg">
            <a:extLst>
              <a:ext uri="{FF2B5EF4-FFF2-40B4-BE49-F238E27FC236}">
                <a16:creationId xmlns:a16="http://schemas.microsoft.com/office/drawing/2014/main" id="{BC2C7556-65F8-5449-B4F1-2F4ED7A4B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27" y="1737897"/>
            <a:ext cx="5811179" cy="3623915"/>
          </a:xfrm>
          <a:prstGeom prst="rect">
            <a:avLst/>
          </a:prstGeom>
        </p:spPr>
      </p:pic>
      <p:sp>
        <p:nvSpPr>
          <p:cNvPr id="5" name="TextBox 4">
            <a:extLst>
              <a:ext uri="{FF2B5EF4-FFF2-40B4-BE49-F238E27FC236}">
                <a16:creationId xmlns:a16="http://schemas.microsoft.com/office/drawing/2014/main" id="{59A3B755-957B-E842-AF23-E864F0336CA2}"/>
              </a:ext>
            </a:extLst>
          </p:cNvPr>
          <p:cNvSpPr txBox="1"/>
          <p:nvPr/>
        </p:nvSpPr>
        <p:spPr>
          <a:xfrm>
            <a:off x="3294821" y="5497555"/>
            <a:ext cx="2554358" cy="276999"/>
          </a:xfrm>
          <a:prstGeom prst="rect">
            <a:avLst/>
          </a:prstGeom>
          <a:noFill/>
        </p:spPr>
        <p:txBody>
          <a:bodyPr wrap="square" rtlCol="0">
            <a:spAutoFit/>
          </a:bodyPr>
          <a:lstStyle/>
          <a:p>
            <a:r>
              <a:rPr lang="en-GB" sz="1200" dirty="0">
                <a:latin typeface="Century Gothic" charset="0"/>
                <a:ea typeface="Century Gothic" charset="0"/>
                <a:cs typeface="Century Gothic" charset="0"/>
              </a:rPr>
              <a:t>Flynn et al. </a:t>
            </a:r>
            <a:r>
              <a:rPr lang="en-GB" sz="1200" i="1" dirty="0" err="1">
                <a:latin typeface="Century Gothic" charset="0"/>
                <a:ea typeface="Century Gothic" charset="0"/>
                <a:cs typeface="Century Gothic" charset="0"/>
              </a:rPr>
              <a:t>mSphere</a:t>
            </a:r>
            <a:r>
              <a:rPr lang="en-GB" sz="1200" dirty="0">
                <a:latin typeface="Century Gothic" charset="0"/>
                <a:ea typeface="Century Gothic" charset="0"/>
                <a:cs typeface="Century Gothic" charset="0"/>
              </a:rPr>
              <a:t> 2016.  </a:t>
            </a:r>
          </a:p>
        </p:txBody>
      </p:sp>
      <p:sp>
        <p:nvSpPr>
          <p:cNvPr id="6" name="Title 1">
            <a:extLst>
              <a:ext uri="{FF2B5EF4-FFF2-40B4-BE49-F238E27FC236}">
                <a16:creationId xmlns:a16="http://schemas.microsoft.com/office/drawing/2014/main" id="{380D9123-F452-8A4F-8AD2-8B14439FC510}"/>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Oral species, biofilms and CRC formation</a:t>
            </a:r>
          </a:p>
        </p:txBody>
      </p:sp>
    </p:spTree>
    <p:extLst>
      <p:ext uri="{BB962C8B-B14F-4D97-AF65-F5344CB8AC3E}">
        <p14:creationId xmlns:p14="http://schemas.microsoft.com/office/powerpoint/2010/main" val="364105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29484C-0085-9945-B22C-F09C7F31DF88}" type="slidenum">
              <a:rPr lang="en-US" smtClean="0"/>
              <a:t>21</a:t>
            </a:fld>
            <a:endParaRPr lang="en-US"/>
          </a:p>
        </p:txBody>
      </p:sp>
      <p:pic>
        <p:nvPicPr>
          <p:cNvPr id="4" name="Picture 3">
            <a:extLst>
              <a:ext uri="{FF2B5EF4-FFF2-40B4-BE49-F238E27FC236}">
                <a16:creationId xmlns:a16="http://schemas.microsoft.com/office/drawing/2014/main" id="{0C0ADADB-D6C6-084F-9D49-2628809156BC}"/>
              </a:ext>
            </a:extLst>
          </p:cNvPr>
          <p:cNvPicPr>
            <a:picLocks noChangeAspect="1"/>
          </p:cNvPicPr>
          <p:nvPr/>
        </p:nvPicPr>
        <p:blipFill>
          <a:blip r:embed="rId2"/>
          <a:stretch>
            <a:fillRect/>
          </a:stretch>
        </p:blipFill>
        <p:spPr>
          <a:xfrm>
            <a:off x="1403648" y="1689276"/>
            <a:ext cx="6121102" cy="4221179"/>
          </a:xfrm>
          <a:prstGeom prst="rect">
            <a:avLst/>
          </a:prstGeom>
        </p:spPr>
      </p:pic>
      <p:sp>
        <p:nvSpPr>
          <p:cNvPr id="13" name="TextBox 12">
            <a:extLst>
              <a:ext uri="{FF2B5EF4-FFF2-40B4-BE49-F238E27FC236}">
                <a16:creationId xmlns:a16="http://schemas.microsoft.com/office/drawing/2014/main" id="{07471FD7-05CD-3745-AF7D-6B72347F6964}"/>
              </a:ext>
            </a:extLst>
          </p:cNvPr>
          <p:cNvSpPr txBox="1"/>
          <p:nvPr/>
        </p:nvSpPr>
        <p:spPr>
          <a:xfrm>
            <a:off x="6070874" y="5950488"/>
            <a:ext cx="2644589" cy="219291"/>
          </a:xfrm>
          <a:prstGeom prst="rect">
            <a:avLst/>
          </a:prstGeom>
          <a:noFill/>
        </p:spPr>
        <p:txBody>
          <a:bodyPr wrap="square" rtlCol="0">
            <a:spAutoFit/>
          </a:bodyPr>
          <a:lstStyle/>
          <a:p>
            <a:r>
              <a:rPr lang="en-GB" sz="825" dirty="0">
                <a:latin typeface="Century Gothic" charset="0"/>
                <a:ea typeface="Century Gothic" charset="0"/>
                <a:cs typeface="Century Gothic" charset="0"/>
              </a:rPr>
              <a:t>Willis, Gabaldon. Microorganisms. 2020</a:t>
            </a:r>
          </a:p>
        </p:txBody>
      </p:sp>
      <p:sp>
        <p:nvSpPr>
          <p:cNvPr id="6" name="Title 1">
            <a:extLst>
              <a:ext uri="{FF2B5EF4-FFF2-40B4-BE49-F238E27FC236}">
                <a16:creationId xmlns:a16="http://schemas.microsoft.com/office/drawing/2014/main" id="{AF449576-ACD0-7043-8596-0B399360358F}"/>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The oral microbiome and disease</a:t>
            </a:r>
          </a:p>
        </p:txBody>
      </p:sp>
    </p:spTree>
    <p:extLst>
      <p:ext uri="{BB962C8B-B14F-4D97-AF65-F5344CB8AC3E}">
        <p14:creationId xmlns:p14="http://schemas.microsoft.com/office/powerpoint/2010/main" val="2594492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1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15" y="1535293"/>
            <a:ext cx="5376022" cy="4300817"/>
          </a:xfrm>
          <a:prstGeom prst="rect">
            <a:avLst/>
          </a:prstGeom>
        </p:spPr>
      </p:pic>
      <p:sp>
        <p:nvSpPr>
          <p:cNvPr id="6" name="Rectangle 5"/>
          <p:cNvSpPr/>
          <p:nvPr/>
        </p:nvSpPr>
        <p:spPr>
          <a:xfrm>
            <a:off x="4011707" y="2229241"/>
            <a:ext cx="1568823" cy="133046"/>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013949" y="2433187"/>
            <a:ext cx="1568823" cy="133046"/>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13949" y="5201035"/>
            <a:ext cx="1568823" cy="133046"/>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016192" y="4799870"/>
            <a:ext cx="1568823" cy="133046"/>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170280" y="5843763"/>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13" name="Shape 375"/>
          <p:cNvSpPr txBox="1"/>
          <p:nvPr/>
        </p:nvSpPr>
        <p:spPr>
          <a:xfrm>
            <a:off x="1138154" y="4549157"/>
            <a:ext cx="2554941" cy="938026"/>
          </a:xfrm>
          <a:prstGeom prst="rect">
            <a:avLst/>
          </a:prstGeom>
          <a:noFill/>
          <a:ln>
            <a:noFill/>
          </a:ln>
        </p:spPr>
        <p:txBody>
          <a:bodyPr spcFirstLastPara="1" wrap="square" lIns="68569" tIns="68569" rIns="68569" bIns="68569" anchor="t" anchorCtr="0">
            <a:noAutofit/>
          </a:bodyPr>
          <a:lstStyle/>
          <a:p>
            <a:endParaRPr lang="en-GB" sz="1500" b="1" dirty="0">
              <a:solidFill>
                <a:schemeClr val="accent6">
                  <a:lumMod val="50000"/>
                </a:schemeClr>
              </a:solidFill>
              <a:latin typeface="Century Gothic" charset="0"/>
              <a:ea typeface="Century Gothic" charset="0"/>
              <a:cs typeface="Century Gothic" charset="0"/>
            </a:endParaRPr>
          </a:p>
          <a:p>
            <a:pPr marL="257175" indent="-257175">
              <a:buFontTx/>
              <a:buChar char="-"/>
            </a:pPr>
            <a:r>
              <a:rPr lang="en-GB" sz="1500" b="1" dirty="0">
                <a:solidFill>
                  <a:srgbClr val="000000"/>
                </a:solidFill>
                <a:latin typeface="Calibri"/>
                <a:ea typeface="Century Gothic" charset="0"/>
                <a:cs typeface="Calibri"/>
              </a:rPr>
              <a:t>Controls: diet associated changes</a:t>
            </a:r>
            <a:endParaRPr sz="1500" b="1" dirty="0">
              <a:solidFill>
                <a:srgbClr val="000000"/>
              </a:solidFill>
              <a:latin typeface="Calibri"/>
              <a:ea typeface="Century Gothic" charset="0"/>
              <a:cs typeface="Calibri"/>
            </a:endParaRPr>
          </a:p>
        </p:txBody>
      </p:sp>
      <p:sp>
        <p:nvSpPr>
          <p:cNvPr id="2" name="Rectangle 1"/>
          <p:cNvSpPr/>
          <p:nvPr/>
        </p:nvSpPr>
        <p:spPr>
          <a:xfrm>
            <a:off x="1112736" y="1702615"/>
            <a:ext cx="1861914" cy="784830"/>
          </a:xfrm>
          <a:prstGeom prst="rect">
            <a:avLst/>
          </a:prstGeom>
        </p:spPr>
        <p:txBody>
          <a:bodyPr wrap="square">
            <a:spAutoFit/>
          </a:bodyPr>
          <a:lstStyle/>
          <a:p>
            <a:pPr marL="257175" indent="-257175">
              <a:buFontTx/>
              <a:buChar char="-"/>
            </a:pPr>
            <a:r>
              <a:rPr lang="en-GB" sz="1500" b="1" dirty="0">
                <a:latin typeface="Calibri"/>
                <a:ea typeface="Century Gothic" charset="0"/>
                <a:cs typeface="Calibri"/>
              </a:rPr>
              <a:t>CRC: Putrefaction, gluconeogenesis</a:t>
            </a:r>
          </a:p>
        </p:txBody>
      </p:sp>
      <p:sp>
        <p:nvSpPr>
          <p:cNvPr id="4" name="Slide Number Placeholder 3"/>
          <p:cNvSpPr>
            <a:spLocks noGrp="1"/>
          </p:cNvSpPr>
          <p:nvPr>
            <p:ph type="sldNum" sz="quarter" idx="12"/>
          </p:nvPr>
        </p:nvSpPr>
        <p:spPr/>
        <p:txBody>
          <a:bodyPr/>
          <a:lstStyle/>
          <a:p>
            <a:fld id="{AF29484C-0085-9945-B22C-F09C7F31DF88}" type="slidenum">
              <a:rPr lang="en-US" smtClean="0"/>
              <a:t>22</a:t>
            </a:fld>
            <a:endParaRPr lang="en-US"/>
          </a:p>
        </p:txBody>
      </p:sp>
      <p:sp>
        <p:nvSpPr>
          <p:cNvPr id="14" name="Title 1">
            <a:extLst>
              <a:ext uri="{FF2B5EF4-FFF2-40B4-BE49-F238E27FC236}">
                <a16:creationId xmlns:a16="http://schemas.microsoft.com/office/drawing/2014/main" id="{E56C7F8C-50FD-4F4D-873C-B7FA0F2E6C60}"/>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Reproducible biomarkers</a:t>
            </a:r>
          </a:p>
        </p:txBody>
      </p:sp>
    </p:spTree>
    <p:extLst>
      <p:ext uri="{BB962C8B-B14F-4D97-AF65-F5344CB8AC3E}">
        <p14:creationId xmlns:p14="http://schemas.microsoft.com/office/powerpoint/2010/main" val="1607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72147" y="5641683"/>
            <a:ext cx="3764446" cy="415498"/>
          </a:xfrm>
          <a:prstGeom prst="rect">
            <a:avLst/>
          </a:prstGeom>
          <a:noFill/>
        </p:spPr>
        <p:txBody>
          <a:bodyPr wrap="square" rtlCol="0">
            <a:spAutoFit/>
          </a:bodyPr>
          <a:lstStyle/>
          <a:p>
            <a:r>
              <a:rPr lang="en-GB" sz="1050" b="1">
                <a:solidFill>
                  <a:schemeClr val="bg1"/>
                </a:solidFill>
                <a:latin typeface="Century Gothic" charset="0"/>
                <a:ea typeface="Century Gothic" charset="0"/>
                <a:cs typeface="Century Gothic" charset="0"/>
              </a:rPr>
              <a:t>Presented by: Andrew M. Thomas – </a:t>
            </a:r>
            <a:r>
              <a:rPr lang="en-GB" sz="1050">
                <a:solidFill>
                  <a:schemeClr val="bg1"/>
                </a:solidFill>
                <a:latin typeface="Century Gothic" charset="0"/>
                <a:ea typeface="Century Gothic" charset="0"/>
                <a:cs typeface="Century Gothic" charset="0"/>
              </a:rPr>
              <a:t>AC Camargo Cancer Center</a:t>
            </a:r>
          </a:p>
        </p:txBody>
      </p:sp>
      <p:sp>
        <p:nvSpPr>
          <p:cNvPr id="2" name="TextBox 1"/>
          <p:cNvSpPr txBox="1"/>
          <p:nvPr/>
        </p:nvSpPr>
        <p:spPr>
          <a:xfrm>
            <a:off x="-1526375" y="3702201"/>
            <a:ext cx="184731" cy="369332"/>
          </a:xfrm>
          <a:prstGeom prst="rect">
            <a:avLst/>
          </a:prstGeom>
          <a:noFill/>
        </p:spPr>
        <p:txBody>
          <a:bodyPr wrap="none" rtlCol="0">
            <a:spAutoFit/>
          </a:bodyPr>
          <a:lstStyle/>
          <a:p>
            <a:endParaRPr lang="en-US" dirty="0"/>
          </a:p>
        </p:txBody>
      </p:sp>
      <p:sp>
        <p:nvSpPr>
          <p:cNvPr id="3" name="Slide Number Placeholder 2"/>
          <p:cNvSpPr>
            <a:spLocks noGrp="1"/>
          </p:cNvSpPr>
          <p:nvPr>
            <p:ph type="sldNum" sz="quarter" idx="12"/>
          </p:nvPr>
        </p:nvSpPr>
        <p:spPr/>
        <p:txBody>
          <a:bodyPr/>
          <a:lstStyle/>
          <a:p>
            <a:fld id="{AF29484C-0085-9945-B22C-F09C7F31DF88}" type="slidenum">
              <a:rPr lang="en-US" smtClean="0"/>
              <a:t>23</a:t>
            </a:fld>
            <a:endParaRPr lang="en-US" dirty="0"/>
          </a:p>
        </p:txBody>
      </p:sp>
      <p:pic>
        <p:nvPicPr>
          <p:cNvPr id="12" name="Picture 11">
            <a:extLst>
              <a:ext uri="{FF2B5EF4-FFF2-40B4-BE49-F238E27FC236}">
                <a16:creationId xmlns:a16="http://schemas.microsoft.com/office/drawing/2014/main" id="{A0C9260B-6384-194C-941B-FA905900A8DD}"/>
              </a:ext>
            </a:extLst>
          </p:cNvPr>
          <p:cNvPicPr>
            <a:picLocks noChangeAspect="1"/>
          </p:cNvPicPr>
          <p:nvPr/>
        </p:nvPicPr>
        <p:blipFill>
          <a:blip r:embed="rId2"/>
          <a:stretch>
            <a:fillRect/>
          </a:stretch>
        </p:blipFill>
        <p:spPr>
          <a:xfrm>
            <a:off x="2817527" y="1597424"/>
            <a:ext cx="3817289" cy="5260576"/>
          </a:xfrm>
          <a:prstGeom prst="rect">
            <a:avLst/>
          </a:prstGeom>
        </p:spPr>
      </p:pic>
      <p:sp>
        <p:nvSpPr>
          <p:cNvPr id="10" name="Title 1">
            <a:extLst>
              <a:ext uri="{FF2B5EF4-FFF2-40B4-BE49-F238E27FC236}">
                <a16:creationId xmlns:a16="http://schemas.microsoft.com/office/drawing/2014/main" id="{DFB5A15F-6601-B94C-BD38-E1714FE2E8DE}"/>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TMA production by the gut bacteria</a:t>
            </a:r>
          </a:p>
        </p:txBody>
      </p:sp>
    </p:spTree>
    <p:extLst>
      <p:ext uri="{BB962C8B-B14F-4D97-AF65-F5344CB8AC3E}">
        <p14:creationId xmlns:p14="http://schemas.microsoft.com/office/powerpoint/2010/main" val="418548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2EDC15-EA17-2E4E-9575-A937363C2295}"/>
              </a:ext>
            </a:extLst>
          </p:cNvPr>
          <p:cNvSpPr>
            <a:spLocks noGrp="1"/>
          </p:cNvSpPr>
          <p:nvPr>
            <p:ph idx="1"/>
          </p:nvPr>
        </p:nvSpPr>
        <p:spPr/>
        <p:txBody>
          <a:bodyPr/>
          <a:lstStyle/>
          <a:p>
            <a:endParaRPr lang="en-BR"/>
          </a:p>
        </p:txBody>
      </p:sp>
      <p:pic>
        <p:nvPicPr>
          <p:cNvPr id="4" name="Picture 3">
            <a:extLst>
              <a:ext uri="{FF2B5EF4-FFF2-40B4-BE49-F238E27FC236}">
                <a16:creationId xmlns:a16="http://schemas.microsoft.com/office/drawing/2014/main" id="{F0CF7EC4-C5C7-2F42-A8ED-B854E5BB0F0D}"/>
              </a:ext>
            </a:extLst>
          </p:cNvPr>
          <p:cNvPicPr>
            <a:picLocks noChangeAspect="1"/>
          </p:cNvPicPr>
          <p:nvPr/>
        </p:nvPicPr>
        <p:blipFill rotWithShape="1">
          <a:blip r:embed="rId2"/>
          <a:srcRect b="3518"/>
          <a:stretch/>
        </p:blipFill>
        <p:spPr>
          <a:xfrm>
            <a:off x="0" y="1740301"/>
            <a:ext cx="9144000" cy="4497011"/>
          </a:xfrm>
          <a:prstGeom prst="rect">
            <a:avLst/>
          </a:prstGeom>
        </p:spPr>
      </p:pic>
      <p:sp>
        <p:nvSpPr>
          <p:cNvPr id="8" name="Title 1">
            <a:extLst>
              <a:ext uri="{FF2B5EF4-FFF2-40B4-BE49-F238E27FC236}">
                <a16:creationId xmlns:a16="http://schemas.microsoft.com/office/drawing/2014/main" id="{F2943726-8737-EC4C-B9F5-6D3E0C08DB53}"/>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TMA production by the gut bacteria</a:t>
            </a:r>
          </a:p>
        </p:txBody>
      </p:sp>
    </p:spTree>
    <p:extLst>
      <p:ext uri="{BB962C8B-B14F-4D97-AF65-F5344CB8AC3E}">
        <p14:creationId xmlns:p14="http://schemas.microsoft.com/office/powerpoint/2010/main" val="3710077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62101"/>
            <a:ext cx="7840212" cy="4170326"/>
          </a:xfrm>
          <a:prstGeom prst="rect">
            <a:avLst/>
          </a:prstGeom>
        </p:spPr>
      </p:pic>
      <p:sp>
        <p:nvSpPr>
          <p:cNvPr id="10" name="Rectangle 9"/>
          <p:cNvSpPr/>
          <p:nvPr/>
        </p:nvSpPr>
        <p:spPr>
          <a:xfrm>
            <a:off x="4355976" y="1844824"/>
            <a:ext cx="4251222" cy="424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75856" y="3565914"/>
            <a:ext cx="1163048" cy="25273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76070" y="3513587"/>
            <a:ext cx="738810" cy="3581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hape 375"/>
          <p:cNvSpPr txBox="1"/>
          <p:nvPr/>
        </p:nvSpPr>
        <p:spPr>
          <a:xfrm>
            <a:off x="4438904" y="1844824"/>
            <a:ext cx="4337634" cy="1808532"/>
          </a:xfrm>
          <a:prstGeom prst="rect">
            <a:avLst/>
          </a:prstGeom>
          <a:noFill/>
          <a:ln>
            <a:noFill/>
          </a:ln>
        </p:spPr>
        <p:txBody>
          <a:bodyPr spcFirstLastPara="1" wrap="square" lIns="68569" tIns="68569" rIns="68569" bIns="68569" anchor="t" anchorCtr="0">
            <a:noAutofit/>
          </a:bodyPr>
          <a:lstStyle/>
          <a:p>
            <a:pPr algn="just"/>
            <a:r>
              <a:rPr lang="en-GB" sz="1500" dirty="0">
                <a:latin typeface="Calibri"/>
                <a:ea typeface="Century Gothic" charset="0"/>
                <a:cs typeface="Calibri"/>
              </a:rPr>
              <a:t>Increased abundance of choline TMA-</a:t>
            </a:r>
            <a:r>
              <a:rPr lang="en-GB" sz="1500" dirty="0" err="1">
                <a:latin typeface="Calibri"/>
                <a:ea typeface="Century Gothic" charset="0"/>
                <a:cs typeface="Calibri"/>
              </a:rPr>
              <a:t>lyases</a:t>
            </a:r>
            <a:r>
              <a:rPr lang="en-GB" sz="1500" dirty="0">
                <a:latin typeface="Calibri"/>
                <a:ea typeface="Century Gothic" charset="0"/>
                <a:cs typeface="Calibri"/>
              </a:rPr>
              <a:t> in 4/7 datasets and in </a:t>
            </a:r>
            <a:r>
              <a:rPr lang="en-GB" sz="1500" dirty="0">
                <a:solidFill>
                  <a:srgbClr val="000000"/>
                </a:solidFill>
                <a:ea typeface="Century Gothic" charset="0"/>
                <a:cs typeface="Calibri"/>
              </a:rPr>
              <a:t>meta-analysis </a:t>
            </a:r>
            <a:r>
              <a:rPr lang="mr-IN" sz="1500" dirty="0">
                <a:solidFill>
                  <a:srgbClr val="000000"/>
                </a:solidFill>
                <a:latin typeface="Calibri"/>
                <a:ea typeface="Century Gothic" charset="0"/>
                <a:cs typeface="Calibri"/>
              </a:rPr>
              <a:t>(p = 0.002, I</a:t>
            </a:r>
            <a:r>
              <a:rPr lang="pt-BR" sz="1500" baseline="30000" dirty="0">
                <a:solidFill>
                  <a:srgbClr val="000000"/>
                </a:solidFill>
                <a:ea typeface="Century Gothic" charset="0"/>
                <a:cs typeface="Calibri"/>
              </a:rPr>
              <a:t>2</a:t>
            </a:r>
            <a:r>
              <a:rPr lang="mr-IN" sz="1500" dirty="0">
                <a:solidFill>
                  <a:srgbClr val="000000"/>
                </a:solidFill>
                <a:latin typeface="Calibri"/>
                <a:ea typeface="Century Gothic" charset="0"/>
                <a:cs typeface="Calibri"/>
              </a:rPr>
              <a:t> = 0%, Q-test = 0.7)</a:t>
            </a:r>
            <a:r>
              <a:rPr lang="en-GB" sz="1500" dirty="0">
                <a:solidFill>
                  <a:srgbClr val="000000"/>
                </a:solidFill>
                <a:ea typeface="Century Gothic" charset="0"/>
                <a:cs typeface="Calibri"/>
              </a:rPr>
              <a:t> </a:t>
            </a:r>
          </a:p>
          <a:p>
            <a:pPr algn="just"/>
            <a:endParaRPr lang="en-GB" sz="1500" dirty="0">
              <a:solidFill>
                <a:srgbClr val="000000"/>
              </a:solidFill>
              <a:ea typeface="Century Gothic" charset="0"/>
              <a:cs typeface="Calibri"/>
            </a:endParaRPr>
          </a:p>
          <a:p>
            <a:pPr algn="just"/>
            <a:endParaRPr lang="en-GB" sz="1500" b="1" dirty="0">
              <a:solidFill>
                <a:srgbClr val="000000"/>
              </a:solidFill>
              <a:ea typeface="Century Gothic" charset="0"/>
              <a:cs typeface="Calibri"/>
            </a:endParaRPr>
          </a:p>
          <a:p>
            <a:pPr algn="just"/>
            <a:endParaRPr lang="en-GB" sz="1500" b="1" dirty="0">
              <a:latin typeface="Calibri"/>
              <a:ea typeface="Century Gothic" charset="0"/>
              <a:cs typeface="Calibri"/>
            </a:endParaRPr>
          </a:p>
          <a:p>
            <a:pPr marL="257175" indent="-257175" algn="just">
              <a:buFontTx/>
              <a:buChar char="-"/>
            </a:pPr>
            <a:endParaRPr lang="en-GB" sz="1500" b="1" dirty="0">
              <a:latin typeface="Calibri"/>
              <a:ea typeface="Century Gothic" charset="0"/>
              <a:cs typeface="Calibri"/>
            </a:endParaRPr>
          </a:p>
        </p:txBody>
      </p:sp>
      <p:sp>
        <p:nvSpPr>
          <p:cNvPr id="14" name="TextBox 13"/>
          <p:cNvSpPr txBox="1"/>
          <p:nvPr/>
        </p:nvSpPr>
        <p:spPr>
          <a:xfrm>
            <a:off x="5614095" y="7571247"/>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15" name="Shape 372"/>
          <p:cNvSpPr/>
          <p:nvPr/>
        </p:nvSpPr>
        <p:spPr>
          <a:xfrm>
            <a:off x="1144687" y="2051667"/>
            <a:ext cx="158778" cy="234408"/>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a:p>
        </p:txBody>
      </p:sp>
      <p:sp>
        <p:nvSpPr>
          <p:cNvPr id="17" name="Shape 375"/>
          <p:cNvSpPr txBox="1"/>
          <p:nvPr/>
        </p:nvSpPr>
        <p:spPr>
          <a:xfrm>
            <a:off x="3393695" y="5640641"/>
            <a:ext cx="4806174" cy="831022"/>
          </a:xfrm>
          <a:prstGeom prst="rect">
            <a:avLst/>
          </a:prstGeom>
          <a:noFill/>
          <a:ln>
            <a:noFill/>
          </a:ln>
        </p:spPr>
        <p:txBody>
          <a:bodyPr spcFirstLastPara="1" wrap="square" lIns="68569" tIns="68569" rIns="68569" bIns="68569" anchor="t" anchorCtr="0">
            <a:noAutofit/>
          </a:bodyPr>
          <a:lstStyle/>
          <a:p>
            <a:pPr marL="257175" indent="-257175">
              <a:buFontTx/>
              <a:buChar char="-"/>
            </a:pPr>
            <a:endParaRPr lang="en-GB" sz="1500" b="1" dirty="0">
              <a:solidFill>
                <a:srgbClr val="000000"/>
              </a:solidFill>
              <a:latin typeface="Calibri"/>
              <a:ea typeface="Century Gothic" charset="0"/>
              <a:cs typeface="Calibri"/>
            </a:endParaRPr>
          </a:p>
        </p:txBody>
      </p:sp>
      <p:sp>
        <p:nvSpPr>
          <p:cNvPr id="18" name="TextBox 17"/>
          <p:cNvSpPr txBox="1"/>
          <p:nvPr/>
        </p:nvSpPr>
        <p:spPr>
          <a:xfrm>
            <a:off x="6062605" y="6271977"/>
            <a:ext cx="260225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pic>
        <p:nvPicPr>
          <p:cNvPr id="3" name="Picture 2" descr="Screen Shot 2019-11-20 at 13.02.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3933056"/>
            <a:ext cx="4948974" cy="2293198"/>
          </a:xfrm>
          <a:prstGeom prst="rect">
            <a:avLst/>
          </a:prstGeom>
        </p:spPr>
      </p:pic>
      <p:sp>
        <p:nvSpPr>
          <p:cNvPr id="2" name="Slide Number Placeholder 1"/>
          <p:cNvSpPr>
            <a:spLocks noGrp="1"/>
          </p:cNvSpPr>
          <p:nvPr>
            <p:ph type="sldNum" sz="quarter" idx="12"/>
          </p:nvPr>
        </p:nvSpPr>
        <p:spPr/>
        <p:txBody>
          <a:bodyPr/>
          <a:lstStyle/>
          <a:p>
            <a:fld id="{AF29484C-0085-9945-B22C-F09C7F31DF88}" type="slidenum">
              <a:rPr lang="en-US" smtClean="0"/>
              <a:t>25</a:t>
            </a:fld>
            <a:endParaRPr lang="en-US"/>
          </a:p>
        </p:txBody>
      </p:sp>
      <p:sp>
        <p:nvSpPr>
          <p:cNvPr id="4" name="TextBox 3"/>
          <p:cNvSpPr txBox="1"/>
          <p:nvPr/>
        </p:nvSpPr>
        <p:spPr>
          <a:xfrm>
            <a:off x="10434468" y="2974038"/>
            <a:ext cx="184731" cy="369332"/>
          </a:xfrm>
          <a:prstGeom prst="rect">
            <a:avLst/>
          </a:prstGeom>
          <a:noFill/>
        </p:spPr>
        <p:txBody>
          <a:bodyPr wrap="none" rtlCol="0">
            <a:spAutoFit/>
          </a:bodyPr>
          <a:lstStyle/>
          <a:p>
            <a:endParaRPr lang="en-US" dirty="0"/>
          </a:p>
        </p:txBody>
      </p:sp>
      <p:sp>
        <p:nvSpPr>
          <p:cNvPr id="21" name="Shape 375">
            <a:extLst>
              <a:ext uri="{FF2B5EF4-FFF2-40B4-BE49-F238E27FC236}">
                <a16:creationId xmlns:a16="http://schemas.microsoft.com/office/drawing/2014/main" id="{957A81BC-A65B-2647-8250-8DC57577BBA5}"/>
              </a:ext>
            </a:extLst>
          </p:cNvPr>
          <p:cNvSpPr txBox="1"/>
          <p:nvPr/>
        </p:nvSpPr>
        <p:spPr>
          <a:xfrm>
            <a:off x="4141865" y="3632795"/>
            <a:ext cx="4491510" cy="531772"/>
          </a:xfrm>
          <a:prstGeom prst="rect">
            <a:avLst/>
          </a:prstGeom>
          <a:noFill/>
          <a:ln>
            <a:noFill/>
          </a:ln>
        </p:spPr>
        <p:txBody>
          <a:bodyPr spcFirstLastPara="1" wrap="square" lIns="68569" tIns="68569" rIns="68569" bIns="68569" anchor="t" anchorCtr="0">
            <a:noAutofit/>
          </a:bodyPr>
          <a:lstStyle/>
          <a:p>
            <a:r>
              <a:rPr lang="en-GB" sz="1500" dirty="0">
                <a:latin typeface="Calibri"/>
                <a:ea typeface="Century Gothic" charset="0"/>
                <a:cs typeface="Calibri"/>
              </a:rPr>
              <a:t>Increased abundance and transcription by </a:t>
            </a:r>
            <a:r>
              <a:rPr lang="en-GB" sz="1500" dirty="0" err="1">
                <a:latin typeface="Calibri"/>
                <a:ea typeface="Century Gothic" charset="0"/>
                <a:cs typeface="Calibri"/>
              </a:rPr>
              <a:t>qPCR</a:t>
            </a:r>
            <a:endParaRPr lang="en-GB" sz="1500" dirty="0">
              <a:latin typeface="Calibri"/>
              <a:ea typeface="Century Gothic" charset="0"/>
              <a:cs typeface="Calibri"/>
            </a:endParaRPr>
          </a:p>
          <a:p>
            <a:endParaRPr lang="en-GB" sz="1500" dirty="0">
              <a:latin typeface="Calibri"/>
              <a:ea typeface="Century Gothic" charset="0"/>
              <a:cs typeface="Calibri"/>
            </a:endParaRPr>
          </a:p>
          <a:p>
            <a:endParaRPr lang="en-GB" sz="1500" dirty="0">
              <a:solidFill>
                <a:srgbClr val="000000"/>
              </a:solidFill>
              <a:ea typeface="Century Gothic" charset="0"/>
              <a:cs typeface="Calibri"/>
            </a:endParaRPr>
          </a:p>
          <a:p>
            <a:endParaRPr lang="en-GB" sz="1500" b="1" dirty="0">
              <a:solidFill>
                <a:srgbClr val="000000"/>
              </a:solidFill>
              <a:ea typeface="Century Gothic" charset="0"/>
              <a:cs typeface="Calibri"/>
            </a:endParaRPr>
          </a:p>
          <a:p>
            <a:endParaRPr lang="en-GB" sz="1500" b="1" dirty="0">
              <a:latin typeface="Calibri"/>
              <a:ea typeface="Century Gothic" charset="0"/>
              <a:cs typeface="Calibri"/>
            </a:endParaRPr>
          </a:p>
          <a:p>
            <a:pPr marL="257175" indent="-257175">
              <a:buFontTx/>
              <a:buChar char="-"/>
            </a:pPr>
            <a:endParaRPr lang="en-GB" sz="1500" b="1" dirty="0">
              <a:latin typeface="Calibri"/>
              <a:ea typeface="Century Gothic" charset="0"/>
              <a:cs typeface="Calibri"/>
            </a:endParaRPr>
          </a:p>
        </p:txBody>
      </p:sp>
      <p:sp>
        <p:nvSpPr>
          <p:cNvPr id="22" name="Title 1">
            <a:extLst>
              <a:ext uri="{FF2B5EF4-FFF2-40B4-BE49-F238E27FC236}">
                <a16:creationId xmlns:a16="http://schemas.microsoft.com/office/drawing/2014/main" id="{5AE1D5E4-49F1-E44A-B878-1A5365DB1CB3}"/>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Microbial TMA producing genes and CRC</a:t>
            </a:r>
          </a:p>
        </p:txBody>
      </p:sp>
    </p:spTree>
    <p:extLst>
      <p:ext uri="{BB962C8B-B14F-4D97-AF65-F5344CB8AC3E}">
        <p14:creationId xmlns:p14="http://schemas.microsoft.com/office/powerpoint/2010/main" val="5438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05" y="2140516"/>
            <a:ext cx="8502571" cy="4522643"/>
          </a:xfrm>
          <a:prstGeom prst="rect">
            <a:avLst/>
          </a:prstGeom>
        </p:spPr>
      </p:pic>
      <p:sp>
        <p:nvSpPr>
          <p:cNvPr id="8" name="TextBox 7"/>
          <p:cNvSpPr txBox="1"/>
          <p:nvPr/>
        </p:nvSpPr>
        <p:spPr>
          <a:xfrm>
            <a:off x="7561852" y="2418954"/>
            <a:ext cx="1014570" cy="738664"/>
          </a:xfrm>
          <a:prstGeom prst="rect">
            <a:avLst/>
          </a:prstGeom>
          <a:noFill/>
        </p:spPr>
        <p:txBody>
          <a:bodyPr wrap="square" rtlCol="0">
            <a:spAutoFit/>
          </a:bodyPr>
          <a:lstStyle/>
          <a:p>
            <a:r>
              <a:rPr lang="en-US" sz="1050" dirty="0"/>
              <a:t>Odds Ratio 1.85</a:t>
            </a:r>
          </a:p>
          <a:p>
            <a:r>
              <a:rPr lang="en-US" sz="1050" dirty="0"/>
              <a:t>95% CI [1.13, 3]</a:t>
            </a:r>
          </a:p>
        </p:txBody>
      </p:sp>
      <p:sp>
        <p:nvSpPr>
          <p:cNvPr id="9" name="TextBox 8"/>
          <p:cNvSpPr txBox="1"/>
          <p:nvPr/>
        </p:nvSpPr>
        <p:spPr>
          <a:xfrm>
            <a:off x="7717042" y="5493666"/>
            <a:ext cx="1330037" cy="577081"/>
          </a:xfrm>
          <a:prstGeom prst="rect">
            <a:avLst/>
          </a:prstGeom>
          <a:noFill/>
        </p:spPr>
        <p:txBody>
          <a:bodyPr wrap="square" rtlCol="0">
            <a:spAutoFit/>
          </a:bodyPr>
          <a:lstStyle/>
          <a:p>
            <a:r>
              <a:rPr lang="en-US" sz="1050" dirty="0"/>
              <a:t>Odds Ratio 2.14</a:t>
            </a:r>
          </a:p>
          <a:p>
            <a:r>
              <a:rPr lang="en-US" sz="1050" dirty="0"/>
              <a:t>95% CI [1.29, 3.56]</a:t>
            </a:r>
          </a:p>
        </p:txBody>
      </p:sp>
      <p:sp>
        <p:nvSpPr>
          <p:cNvPr id="10" name="Rectangle 9"/>
          <p:cNvSpPr/>
          <p:nvPr/>
        </p:nvSpPr>
        <p:spPr>
          <a:xfrm>
            <a:off x="-50860" y="2121446"/>
            <a:ext cx="3506877" cy="160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4836" y="3725362"/>
            <a:ext cx="2450829" cy="32082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716624" y="1771834"/>
            <a:ext cx="1138866" cy="6992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147191" y="3354405"/>
            <a:ext cx="1138866" cy="6992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48962" y="2153316"/>
            <a:ext cx="1252819" cy="738664"/>
          </a:xfrm>
          <a:prstGeom prst="rect">
            <a:avLst/>
          </a:prstGeom>
          <a:noFill/>
        </p:spPr>
        <p:txBody>
          <a:bodyPr wrap="square" rtlCol="0">
            <a:spAutoFit/>
          </a:bodyPr>
          <a:lstStyle/>
          <a:p>
            <a:r>
              <a:rPr lang="en-US" sz="1050" dirty="0"/>
              <a:t>Odds Ratio 0.38</a:t>
            </a:r>
          </a:p>
          <a:p>
            <a:r>
              <a:rPr lang="en-US" sz="1050" dirty="0"/>
              <a:t>95% CI [0.25, 0.57]</a:t>
            </a:r>
          </a:p>
        </p:txBody>
      </p:sp>
      <p:sp>
        <p:nvSpPr>
          <p:cNvPr id="16" name="Shape 375"/>
          <p:cNvSpPr txBox="1"/>
          <p:nvPr/>
        </p:nvSpPr>
        <p:spPr>
          <a:xfrm>
            <a:off x="2109647" y="1503823"/>
            <a:ext cx="5276985" cy="400286"/>
          </a:xfrm>
          <a:prstGeom prst="rect">
            <a:avLst/>
          </a:prstGeom>
          <a:noFill/>
          <a:ln>
            <a:noFill/>
          </a:ln>
        </p:spPr>
        <p:txBody>
          <a:bodyPr spcFirstLastPara="1" wrap="square" lIns="68569" tIns="68569" rIns="68569" bIns="68569" anchor="t" anchorCtr="0">
            <a:noAutofit/>
          </a:bodyPr>
          <a:lstStyle/>
          <a:p>
            <a:r>
              <a:rPr lang="en-GB" sz="1500" dirty="0">
                <a:solidFill>
                  <a:srgbClr val="000000"/>
                </a:solidFill>
                <a:latin typeface="Calibri"/>
                <a:ea typeface="Century Gothic" charset="0"/>
                <a:cs typeface="Calibri"/>
              </a:rPr>
              <a:t>Different sequence subtypes correlate with disease status</a:t>
            </a:r>
          </a:p>
          <a:p>
            <a:pPr marL="257175" indent="-257175">
              <a:buFontTx/>
              <a:buChar char="-"/>
            </a:pPr>
            <a:endParaRPr lang="en-GB" sz="1500" dirty="0">
              <a:solidFill>
                <a:srgbClr val="000000"/>
              </a:solidFill>
              <a:latin typeface="Calibri"/>
              <a:ea typeface="Century Gothic" charset="0"/>
              <a:cs typeface="Calibri"/>
            </a:endParaRPr>
          </a:p>
        </p:txBody>
      </p:sp>
      <p:sp>
        <p:nvSpPr>
          <p:cNvPr id="20" name="TextBox 19"/>
          <p:cNvSpPr txBox="1"/>
          <p:nvPr/>
        </p:nvSpPr>
        <p:spPr>
          <a:xfrm>
            <a:off x="494852" y="6650251"/>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2" name="Slide Number Placeholder 1"/>
          <p:cNvSpPr>
            <a:spLocks noGrp="1"/>
          </p:cNvSpPr>
          <p:nvPr>
            <p:ph type="sldNum" sz="quarter" idx="12"/>
          </p:nvPr>
        </p:nvSpPr>
        <p:spPr>
          <a:xfrm>
            <a:off x="7002337" y="6341172"/>
            <a:ext cx="2133600" cy="457200"/>
          </a:xfrm>
        </p:spPr>
        <p:txBody>
          <a:bodyPr/>
          <a:lstStyle/>
          <a:p>
            <a:fld id="{AF29484C-0085-9945-B22C-F09C7F31DF88}" type="slidenum">
              <a:rPr lang="en-US" smtClean="0"/>
              <a:t>26</a:t>
            </a:fld>
            <a:endParaRPr lang="en-US"/>
          </a:p>
        </p:txBody>
      </p:sp>
      <p:sp>
        <p:nvSpPr>
          <p:cNvPr id="17" name="Title 1">
            <a:extLst>
              <a:ext uri="{FF2B5EF4-FFF2-40B4-BE49-F238E27FC236}">
                <a16:creationId xmlns:a16="http://schemas.microsoft.com/office/drawing/2014/main" id="{3BE85B5D-E2C0-E444-8BA2-F38860F86160}"/>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Microbial TMA producing genes and CRC</a:t>
            </a:r>
          </a:p>
        </p:txBody>
      </p:sp>
    </p:spTree>
    <p:extLst>
      <p:ext uri="{BB962C8B-B14F-4D97-AF65-F5344CB8AC3E}">
        <p14:creationId xmlns:p14="http://schemas.microsoft.com/office/powerpoint/2010/main" val="412947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0573972-8DFD-0148-85E5-0F298099958F}"/>
              </a:ext>
            </a:extLst>
          </p:cNvPr>
          <p:cNvSpPr txBox="1">
            <a:spLocks/>
          </p:cNvSpPr>
          <p:nvPr/>
        </p:nvSpPr>
        <p:spPr>
          <a:xfrm>
            <a:off x="-337507" y="1124744"/>
            <a:ext cx="10515600" cy="1325563"/>
          </a:xfrm>
          <a:prstGeom prst="rect">
            <a:avLst/>
          </a:prstGeom>
        </p:spPr>
        <p:txBody>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GB" sz="2400" dirty="0"/>
              <a:t>Validation in additional datasets</a:t>
            </a:r>
          </a:p>
        </p:txBody>
      </p:sp>
      <p:pic>
        <p:nvPicPr>
          <p:cNvPr id="54" name="Picture 53" descr="Figure5 (1).png">
            <a:extLst>
              <a:ext uri="{FF2B5EF4-FFF2-40B4-BE49-F238E27FC236}">
                <a16:creationId xmlns:a16="http://schemas.microsoft.com/office/drawing/2014/main" id="{0DE902DD-E1DF-6847-865A-BF0B0A9DA244}"/>
              </a:ext>
            </a:extLst>
          </p:cNvPr>
          <p:cNvPicPr>
            <a:picLocks noChangeAspect="1"/>
          </p:cNvPicPr>
          <p:nvPr/>
        </p:nvPicPr>
        <p:blipFill rotWithShape="1">
          <a:blip r:embed="rId2">
            <a:extLst>
              <a:ext uri="{28A0092B-C50C-407E-A947-70E740481C1C}">
                <a14:useLocalDpi xmlns:a14="http://schemas.microsoft.com/office/drawing/2010/main" val="0"/>
              </a:ext>
            </a:extLst>
          </a:blip>
          <a:srcRect l="719" t="75026" r="68037" b="2851"/>
          <a:stretch/>
        </p:blipFill>
        <p:spPr>
          <a:xfrm>
            <a:off x="4564778" y="4276343"/>
            <a:ext cx="3078621" cy="2257887"/>
          </a:xfrm>
          <a:prstGeom prst="rect">
            <a:avLst/>
          </a:prstGeom>
        </p:spPr>
      </p:pic>
      <p:pic>
        <p:nvPicPr>
          <p:cNvPr id="55" name="Picture 54" descr="Figure5 (1).png">
            <a:extLst>
              <a:ext uri="{FF2B5EF4-FFF2-40B4-BE49-F238E27FC236}">
                <a16:creationId xmlns:a16="http://schemas.microsoft.com/office/drawing/2014/main" id="{F500531C-074D-3640-A3CB-F64D0B04EE97}"/>
              </a:ext>
            </a:extLst>
          </p:cNvPr>
          <p:cNvPicPr>
            <a:picLocks noChangeAspect="1"/>
          </p:cNvPicPr>
          <p:nvPr/>
        </p:nvPicPr>
        <p:blipFill rotWithShape="1">
          <a:blip r:embed="rId2">
            <a:extLst>
              <a:ext uri="{28A0092B-C50C-407E-A947-70E740481C1C}">
                <a14:useLocalDpi xmlns:a14="http://schemas.microsoft.com/office/drawing/2010/main" val="0"/>
              </a:ext>
            </a:extLst>
          </a:blip>
          <a:srcRect t="28912" r="68037" b="66935"/>
          <a:stretch/>
        </p:blipFill>
        <p:spPr>
          <a:xfrm>
            <a:off x="4355976" y="3038797"/>
            <a:ext cx="3089664" cy="415745"/>
          </a:xfrm>
          <a:prstGeom prst="rect">
            <a:avLst/>
          </a:prstGeom>
        </p:spPr>
      </p:pic>
      <p:sp>
        <p:nvSpPr>
          <p:cNvPr id="58" name="TextBox 57">
            <a:extLst>
              <a:ext uri="{FF2B5EF4-FFF2-40B4-BE49-F238E27FC236}">
                <a16:creationId xmlns:a16="http://schemas.microsoft.com/office/drawing/2014/main" id="{8008627B-2024-D14E-A28D-A9A5BB8B0923}"/>
              </a:ext>
            </a:extLst>
          </p:cNvPr>
          <p:cNvSpPr txBox="1"/>
          <p:nvPr/>
        </p:nvSpPr>
        <p:spPr>
          <a:xfrm>
            <a:off x="4711307" y="3611330"/>
            <a:ext cx="3280143" cy="707886"/>
          </a:xfrm>
          <a:prstGeom prst="rect">
            <a:avLst/>
          </a:prstGeom>
          <a:noFill/>
        </p:spPr>
        <p:txBody>
          <a:bodyPr wrap="square" rtlCol="0">
            <a:spAutoFit/>
          </a:bodyPr>
          <a:lstStyle/>
          <a:p>
            <a:pPr algn="ctr"/>
            <a:r>
              <a:rPr lang="en-US" sz="2000" dirty="0">
                <a:latin typeface="Calibri"/>
                <a:cs typeface="Calibri"/>
              </a:rPr>
              <a:t>Increased </a:t>
            </a:r>
            <a:r>
              <a:rPr lang="en-US" sz="2000" dirty="0" err="1">
                <a:latin typeface="Calibri"/>
                <a:cs typeface="Calibri"/>
              </a:rPr>
              <a:t>cutC</a:t>
            </a:r>
            <a:r>
              <a:rPr lang="en-US" sz="2000" dirty="0">
                <a:latin typeface="Calibri"/>
                <a:cs typeface="Calibri"/>
              </a:rPr>
              <a:t> </a:t>
            </a:r>
          </a:p>
          <a:p>
            <a:pPr algn="ctr"/>
            <a:r>
              <a:rPr lang="en-US" sz="2000" dirty="0">
                <a:latin typeface="Calibri"/>
                <a:cs typeface="Calibri"/>
              </a:rPr>
              <a:t>abundance</a:t>
            </a:r>
          </a:p>
        </p:txBody>
      </p:sp>
      <p:pic>
        <p:nvPicPr>
          <p:cNvPr id="61" name="Picture 60" descr="Figure5 (1).png">
            <a:extLst>
              <a:ext uri="{FF2B5EF4-FFF2-40B4-BE49-F238E27FC236}">
                <a16:creationId xmlns:a16="http://schemas.microsoft.com/office/drawing/2014/main" id="{D43767C8-0A33-C040-BE3A-188135D28B60}"/>
              </a:ext>
            </a:extLst>
          </p:cNvPr>
          <p:cNvPicPr>
            <a:picLocks noChangeAspect="1"/>
          </p:cNvPicPr>
          <p:nvPr/>
        </p:nvPicPr>
        <p:blipFill rotWithShape="1">
          <a:blip r:embed="rId2">
            <a:extLst>
              <a:ext uri="{28A0092B-C50C-407E-A947-70E740481C1C}">
                <a14:useLocalDpi xmlns:a14="http://schemas.microsoft.com/office/drawing/2010/main" val="0"/>
              </a:ext>
            </a:extLst>
          </a:blip>
          <a:srcRect l="6231" t="96929" r="68037" b="-119"/>
          <a:stretch/>
        </p:blipFill>
        <p:spPr>
          <a:xfrm>
            <a:off x="5059079" y="6486188"/>
            <a:ext cx="2535538" cy="325602"/>
          </a:xfrm>
          <a:prstGeom prst="rect">
            <a:avLst/>
          </a:prstGeom>
        </p:spPr>
      </p:pic>
      <p:sp>
        <p:nvSpPr>
          <p:cNvPr id="62" name="TextBox 61">
            <a:extLst>
              <a:ext uri="{FF2B5EF4-FFF2-40B4-BE49-F238E27FC236}">
                <a16:creationId xmlns:a16="http://schemas.microsoft.com/office/drawing/2014/main" id="{C86A3731-49D8-AA4E-BCDA-DF441035580B}"/>
              </a:ext>
            </a:extLst>
          </p:cNvPr>
          <p:cNvSpPr txBox="1"/>
          <p:nvPr/>
        </p:nvSpPr>
        <p:spPr>
          <a:xfrm>
            <a:off x="2893083" y="1681553"/>
            <a:ext cx="3280143" cy="707886"/>
          </a:xfrm>
          <a:prstGeom prst="rect">
            <a:avLst/>
          </a:prstGeom>
          <a:noFill/>
        </p:spPr>
        <p:txBody>
          <a:bodyPr wrap="square" rtlCol="0">
            <a:spAutoFit/>
          </a:bodyPr>
          <a:lstStyle/>
          <a:p>
            <a:pPr algn="ctr"/>
            <a:r>
              <a:rPr lang="en-US" sz="2000" dirty="0">
                <a:latin typeface="Calibri"/>
                <a:cs typeface="Calibri"/>
              </a:rPr>
              <a:t>High predictions using LOSO models</a:t>
            </a:r>
          </a:p>
        </p:txBody>
      </p:sp>
      <p:pic>
        <p:nvPicPr>
          <p:cNvPr id="63" name="Picture 62" descr="Screen Shot 2019-11-20 at 11.23.04.png">
            <a:extLst>
              <a:ext uri="{FF2B5EF4-FFF2-40B4-BE49-F238E27FC236}">
                <a16:creationId xmlns:a16="http://schemas.microsoft.com/office/drawing/2014/main" id="{42863539-ADD6-0141-9141-92FB3A9DE2BB}"/>
              </a:ext>
            </a:extLst>
          </p:cNvPr>
          <p:cNvPicPr>
            <a:picLocks noChangeAspect="1"/>
          </p:cNvPicPr>
          <p:nvPr/>
        </p:nvPicPr>
        <p:blipFill rotWithShape="1">
          <a:blip r:embed="rId3">
            <a:extLst>
              <a:ext uri="{28A0092B-C50C-407E-A947-70E740481C1C}">
                <a14:useLocalDpi xmlns:a14="http://schemas.microsoft.com/office/drawing/2010/main" val="0"/>
              </a:ext>
            </a:extLst>
          </a:blip>
          <a:srcRect t="19869"/>
          <a:stretch/>
        </p:blipFill>
        <p:spPr>
          <a:xfrm>
            <a:off x="3645578" y="2106157"/>
            <a:ext cx="2885319" cy="1837679"/>
          </a:xfrm>
          <a:prstGeom prst="rect">
            <a:avLst/>
          </a:prstGeom>
        </p:spPr>
      </p:pic>
      <p:pic>
        <p:nvPicPr>
          <p:cNvPr id="15" name="Picture 14">
            <a:extLst>
              <a:ext uri="{FF2B5EF4-FFF2-40B4-BE49-F238E27FC236}">
                <a16:creationId xmlns:a16="http://schemas.microsoft.com/office/drawing/2014/main" id="{9C9EECC6-4688-8A4D-B07F-DE5681E65F6C}"/>
              </a:ext>
            </a:extLst>
          </p:cNvPr>
          <p:cNvPicPr>
            <a:picLocks noChangeAspect="1"/>
          </p:cNvPicPr>
          <p:nvPr/>
        </p:nvPicPr>
        <p:blipFill rotWithShape="1">
          <a:blip r:embed="rId4"/>
          <a:srcRect l="40373" r="3698" b="42424"/>
          <a:stretch/>
        </p:blipFill>
        <p:spPr>
          <a:xfrm>
            <a:off x="1819700" y="1556792"/>
            <a:ext cx="4984548" cy="5318074"/>
          </a:xfrm>
          <a:prstGeom prst="rect">
            <a:avLst/>
          </a:prstGeom>
        </p:spPr>
      </p:pic>
      <p:sp>
        <p:nvSpPr>
          <p:cNvPr id="16" name="Rectangle 15">
            <a:extLst>
              <a:ext uri="{FF2B5EF4-FFF2-40B4-BE49-F238E27FC236}">
                <a16:creationId xmlns:a16="http://schemas.microsoft.com/office/drawing/2014/main" id="{A1FFD4D4-9BEA-164B-BDD6-8B28EE984F4E}"/>
              </a:ext>
            </a:extLst>
          </p:cNvPr>
          <p:cNvSpPr/>
          <p:nvPr/>
        </p:nvSpPr>
        <p:spPr>
          <a:xfrm>
            <a:off x="2651757" y="3934797"/>
            <a:ext cx="4761219" cy="646331"/>
          </a:xfrm>
          <a:prstGeom prst="rect">
            <a:avLst/>
          </a:prstGeom>
        </p:spPr>
        <p:txBody>
          <a:bodyPr wrap="square">
            <a:spAutoFit/>
          </a:bodyPr>
          <a:lstStyle/>
          <a:p>
            <a:pPr algn="just"/>
            <a:r>
              <a:rPr lang="en-BR" dirty="0"/>
              <a:t>CRC model remained highly predictive and specific (AUC ≥ 0.80).</a:t>
            </a:r>
          </a:p>
        </p:txBody>
      </p:sp>
    </p:spTree>
    <p:extLst>
      <p:ext uri="{BB962C8B-B14F-4D97-AF65-F5344CB8AC3E}">
        <p14:creationId xmlns:p14="http://schemas.microsoft.com/office/powerpoint/2010/main" val="34126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86F4-F5DE-A441-8529-1D7DB980CC1C}"/>
              </a:ext>
            </a:extLst>
          </p:cNvPr>
          <p:cNvSpPr>
            <a:spLocks noGrp="1"/>
          </p:cNvSpPr>
          <p:nvPr>
            <p:ph type="title"/>
          </p:nvPr>
        </p:nvSpPr>
        <p:spPr>
          <a:xfrm>
            <a:off x="933772" y="634628"/>
            <a:ext cx="7886700" cy="994172"/>
          </a:xfrm>
        </p:spPr>
        <p:txBody>
          <a:bodyPr/>
          <a:lstStyle/>
          <a:p>
            <a:pPr algn="ctr"/>
            <a:r>
              <a:rPr lang="en-BR" dirty="0"/>
              <a:t>In Summary</a:t>
            </a:r>
          </a:p>
        </p:txBody>
      </p:sp>
      <p:sp>
        <p:nvSpPr>
          <p:cNvPr id="3" name="Content Placeholder 2">
            <a:extLst>
              <a:ext uri="{FF2B5EF4-FFF2-40B4-BE49-F238E27FC236}">
                <a16:creationId xmlns:a16="http://schemas.microsoft.com/office/drawing/2014/main" id="{01E1663F-6F34-1445-BC33-BEA06792A84D}"/>
              </a:ext>
            </a:extLst>
          </p:cNvPr>
          <p:cNvSpPr>
            <a:spLocks noGrp="1"/>
          </p:cNvSpPr>
          <p:nvPr>
            <p:ph idx="1"/>
          </p:nvPr>
        </p:nvSpPr>
        <p:spPr>
          <a:xfrm>
            <a:off x="755575" y="1700808"/>
            <a:ext cx="8487137" cy="3263504"/>
          </a:xfrm>
        </p:spPr>
        <p:txBody>
          <a:bodyPr>
            <a:normAutofit fontScale="85000" lnSpcReduction="20000"/>
          </a:bodyPr>
          <a:lstStyle/>
          <a:p>
            <a:r>
              <a:rPr lang="en-US" dirty="0">
                <a:cs typeface="Calibri"/>
              </a:rPr>
              <a:t>Diagnostic potential of the gut microbiome for CRC detection across cohorts</a:t>
            </a:r>
          </a:p>
          <a:p>
            <a:endParaRPr lang="en-US" dirty="0">
              <a:cs typeface="Calibri"/>
            </a:endParaRPr>
          </a:p>
          <a:p>
            <a:r>
              <a:rPr lang="en-US" dirty="0">
                <a:cs typeface="Calibri"/>
              </a:rPr>
              <a:t>CRC-specific detection of the microbiome</a:t>
            </a:r>
          </a:p>
          <a:p>
            <a:endParaRPr lang="en-US" dirty="0">
              <a:cs typeface="Calibri"/>
            </a:endParaRPr>
          </a:p>
          <a:p>
            <a:r>
              <a:rPr lang="en-US" dirty="0">
                <a:cs typeface="Calibri"/>
              </a:rPr>
              <a:t>Use of a minimal microbial signature for CRC detection</a:t>
            </a:r>
          </a:p>
          <a:p>
            <a:endParaRPr lang="en-US" dirty="0">
              <a:cs typeface="Calibri"/>
            </a:endParaRPr>
          </a:p>
          <a:p>
            <a:r>
              <a:rPr lang="en-US" dirty="0">
                <a:cs typeface="Calibri"/>
              </a:rPr>
              <a:t>Reproducible taxonomic/functional microbial biomarkers across datasets</a:t>
            </a:r>
          </a:p>
          <a:p>
            <a:endParaRPr lang="en-US" dirty="0">
              <a:cs typeface="Calibri"/>
            </a:endParaRPr>
          </a:p>
          <a:p>
            <a:r>
              <a:rPr lang="en-US" dirty="0">
                <a:cs typeface="Calibri"/>
              </a:rPr>
              <a:t>Choline degrading microbial enzymes may be relevant in CRC </a:t>
            </a:r>
          </a:p>
          <a:p>
            <a:endParaRPr lang="en-BR" dirty="0"/>
          </a:p>
        </p:txBody>
      </p:sp>
    </p:spTree>
    <p:extLst>
      <p:ext uri="{BB962C8B-B14F-4D97-AF65-F5344CB8AC3E}">
        <p14:creationId xmlns:p14="http://schemas.microsoft.com/office/powerpoint/2010/main" val="2719604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1539" y="1484784"/>
            <a:ext cx="5901022" cy="523220"/>
            <a:chOff x="1352264" y="-249326"/>
            <a:chExt cx="7868031" cy="697626"/>
          </a:xfrm>
        </p:grpSpPr>
        <p:sp>
          <p:nvSpPr>
            <p:cNvPr id="7" name="Rectangle 6"/>
            <p:cNvSpPr/>
            <p:nvPr/>
          </p:nvSpPr>
          <p:spPr>
            <a:xfrm>
              <a:off x="1352264" y="-249326"/>
              <a:ext cx="6433814" cy="697626"/>
            </a:xfrm>
            <a:prstGeom prst="rect">
              <a:avLst/>
            </a:prstGeom>
          </p:spPr>
          <p:txBody>
            <a:bodyPr wrap="none">
              <a:spAutoFit/>
            </a:bodyPr>
            <a:lstStyle/>
            <a:p>
              <a:r>
                <a:rPr lang="en-US" sz="1400" b="1" dirty="0">
                  <a:solidFill>
                    <a:srgbClr val="000000"/>
                  </a:solidFill>
                </a:rPr>
                <a:t>The Computational </a:t>
              </a:r>
              <a:r>
                <a:rPr lang="en-US" sz="1400" b="1" dirty="0" err="1">
                  <a:solidFill>
                    <a:srgbClr val="000000"/>
                  </a:solidFill>
                </a:rPr>
                <a:t>Metagenomics</a:t>
              </a:r>
              <a:r>
                <a:rPr lang="en-US" sz="1400" b="1" dirty="0">
                  <a:solidFill>
                    <a:srgbClr val="000000"/>
                  </a:solidFill>
                </a:rPr>
                <a:t> Laboratory </a:t>
              </a:r>
            </a:p>
            <a:p>
              <a:pPr algn="ctr"/>
              <a:r>
                <a:rPr lang="en-US" sz="1400" b="1" dirty="0">
                  <a:solidFill>
                    <a:srgbClr val="000000"/>
                  </a:solidFill>
                </a:rPr>
                <a:t>PI Nicola </a:t>
              </a:r>
              <a:r>
                <a:rPr lang="en-US" sz="1400" b="1" dirty="0" err="1">
                  <a:solidFill>
                    <a:srgbClr val="000000"/>
                  </a:solidFill>
                </a:rPr>
                <a:t>Segata</a:t>
              </a:r>
              <a:endParaRPr lang="it-IT" sz="1400" b="1" dirty="0">
                <a:solidFill>
                  <a:srgbClr val="000000"/>
                </a:solidFill>
              </a:endParaRPr>
            </a:p>
          </p:txBody>
        </p:sp>
        <p:pic>
          <p:nvPicPr>
            <p:cNvPr id="10" name="Picture 2"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5416" y="-158773"/>
              <a:ext cx="265685" cy="216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8074253" y="-226242"/>
              <a:ext cx="1146042" cy="328294"/>
            </a:xfrm>
            <a:prstGeom prst="rect">
              <a:avLst/>
            </a:prstGeom>
          </p:spPr>
          <p:txBody>
            <a:bodyPr wrap="none">
              <a:spAutoFit/>
            </a:bodyPr>
            <a:lstStyle/>
            <a:p>
              <a:r>
                <a:rPr lang="en-US" sz="1000" b="1" dirty="0">
                  <a:solidFill>
                    <a:srgbClr val="000000"/>
                  </a:solidFill>
                </a:rPr>
                <a:t>@</a:t>
              </a:r>
              <a:r>
                <a:rPr lang="en-US" sz="1000" b="1" dirty="0" err="1">
                  <a:solidFill>
                    <a:srgbClr val="000000"/>
                  </a:solidFill>
                </a:rPr>
                <a:t>cibiocm</a:t>
              </a:r>
              <a:endParaRPr lang="en-US" sz="1000" dirty="0">
                <a:solidFill>
                  <a:srgbClr val="000000"/>
                </a:solidFill>
              </a:endParaRPr>
            </a:p>
          </p:txBody>
        </p:sp>
      </p:grpSp>
      <p:pic>
        <p:nvPicPr>
          <p:cNvPr id="13" name="Picture 2">
            <a:extLst>
              <a:ext uri="{FF2B5EF4-FFF2-40B4-BE49-F238E27FC236}">
                <a16:creationId xmlns:a16="http://schemas.microsoft.com/office/drawing/2014/main" id="{BAC50EDA-A095-4B2B-A512-4B7922928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49" y="2015982"/>
            <a:ext cx="4630592" cy="302143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Google Shape;584;p36">
            <a:extLst>
              <a:ext uri="{FF2B5EF4-FFF2-40B4-BE49-F238E27FC236}">
                <a16:creationId xmlns:a16="http://schemas.microsoft.com/office/drawing/2014/main" id="{25D2AFB1-1408-482B-B54D-373ADFC4EEF9}"/>
              </a:ext>
            </a:extLst>
          </p:cNvPr>
          <p:cNvSpPr/>
          <p:nvPr/>
        </p:nvSpPr>
        <p:spPr>
          <a:xfrm>
            <a:off x="5360657" y="1970838"/>
            <a:ext cx="1137944" cy="3234474"/>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Adrian Tett</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Federica Pinto</a:t>
            </a:r>
            <a:endParaRPr sz="800" kern="0" dirty="0">
              <a:solidFill>
                <a:srgbClr val="000000"/>
              </a:solidFill>
              <a:latin typeface="Arial"/>
              <a:cs typeface="Arial"/>
              <a:sym typeface="Arial"/>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Federica Armanini</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Francesco Asnicar</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Giulia </a:t>
            </a:r>
            <a:r>
              <a:rPr lang="en-US" sz="800" kern="0" dirty="0" err="1">
                <a:solidFill>
                  <a:srgbClr val="000000"/>
                </a:solidFill>
                <a:latin typeface="Tahoma"/>
                <a:ea typeface="Tahoma"/>
                <a:cs typeface="Tahoma"/>
                <a:sym typeface="Tahoma"/>
              </a:rPr>
              <a:t>Masetti</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Fabio </a:t>
            </a:r>
            <a:r>
              <a:rPr lang="en-US" sz="800" kern="0" dirty="0" err="1">
                <a:solidFill>
                  <a:srgbClr val="000000"/>
                </a:solidFill>
                <a:latin typeface="Tahoma"/>
                <a:ea typeface="Tahoma"/>
                <a:cs typeface="Tahoma"/>
                <a:sym typeface="Tahoma"/>
              </a:rPr>
              <a:t>Cumbo</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err="1">
                <a:solidFill>
                  <a:srgbClr val="000000"/>
                </a:solidFill>
                <a:latin typeface="Tahoma"/>
                <a:ea typeface="Tahoma"/>
                <a:cs typeface="Tahoma"/>
                <a:sym typeface="Tahoma"/>
              </a:rPr>
              <a:t>Mireia</a:t>
            </a:r>
            <a:r>
              <a:rPr lang="en-US" sz="800" kern="0" dirty="0">
                <a:solidFill>
                  <a:srgbClr val="000000"/>
                </a:solidFill>
                <a:latin typeface="Tahoma"/>
                <a:ea typeface="Tahoma"/>
                <a:cs typeface="Tahoma"/>
                <a:sym typeface="Tahoma"/>
              </a:rPr>
              <a:t> Valles-</a:t>
            </a:r>
            <a:r>
              <a:rPr lang="en-US" sz="800" kern="0" dirty="0" err="1">
                <a:solidFill>
                  <a:srgbClr val="000000"/>
                </a:solidFill>
                <a:latin typeface="Tahoma"/>
                <a:ea typeface="Tahoma"/>
                <a:cs typeface="Tahoma"/>
                <a:sym typeface="Tahoma"/>
              </a:rPr>
              <a:t>Colomer</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err="1">
                <a:solidFill>
                  <a:srgbClr val="000000"/>
                </a:solidFill>
                <a:latin typeface="Tahoma"/>
                <a:ea typeface="Tahoma"/>
                <a:cs typeface="Tahoma"/>
                <a:sym typeface="Tahoma"/>
              </a:rPr>
              <a:t>Aitor</a:t>
            </a:r>
            <a:r>
              <a:rPr lang="en-US" sz="800" kern="0" dirty="0">
                <a:solidFill>
                  <a:srgbClr val="000000"/>
                </a:solidFill>
                <a:latin typeface="Tahoma"/>
                <a:ea typeface="Tahoma"/>
                <a:cs typeface="Tahoma"/>
                <a:sym typeface="Tahoma"/>
              </a:rPr>
              <a:t> Blanco</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Serena Manara</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Paolo </a:t>
            </a:r>
            <a:r>
              <a:rPr lang="en-US" sz="800" kern="0" dirty="0" err="1">
                <a:solidFill>
                  <a:srgbClr val="000000"/>
                </a:solidFill>
                <a:latin typeface="Tahoma"/>
                <a:ea typeface="Tahoma"/>
                <a:cs typeface="Tahoma"/>
                <a:sym typeface="Tahoma"/>
              </a:rPr>
              <a:t>Ghensi</a:t>
            </a:r>
            <a:endParaRPr lang="en-US" sz="800" kern="0" dirty="0">
              <a:solidFill>
                <a:srgbClr val="000000"/>
              </a:solidFill>
              <a:latin typeface="Tahoma"/>
              <a:ea typeface="Tahoma"/>
              <a:cs typeface="Tahoma"/>
              <a:sym typeface="Tahoma"/>
            </a:endParaRPr>
          </a:p>
          <a:p>
            <a:pPr>
              <a:lnSpc>
                <a:spcPct val="120000"/>
              </a:lnSpc>
              <a:buClr>
                <a:srgbClr val="000000"/>
              </a:buClr>
              <a:buSzPts val="1400"/>
            </a:pPr>
            <a:r>
              <a:rPr lang="en-US" sz="800" kern="0" dirty="0">
                <a:solidFill>
                  <a:srgbClr val="000000"/>
                </a:solidFill>
                <a:latin typeface="Tahoma"/>
                <a:ea typeface="Tahoma"/>
                <a:cs typeface="Tahoma"/>
                <a:sym typeface="Tahoma"/>
              </a:rPr>
              <a:t>Moreno Zolfo</a:t>
            </a:r>
            <a:endParaRPr sz="800" kern="0" dirty="0">
              <a:solidFill>
                <a:srgbClr val="000000"/>
              </a:solidFill>
              <a:latin typeface="Tahoma"/>
              <a:ea typeface="Tahoma"/>
              <a:cs typeface="Tahoma"/>
              <a:sym typeface="Tahoma"/>
            </a:endParaRPr>
          </a:p>
          <a:p>
            <a:pPr>
              <a:lnSpc>
                <a:spcPct val="120000"/>
              </a:lnSpc>
              <a:buClr>
                <a:srgbClr val="000000"/>
              </a:buClr>
              <a:buFont typeface="Arial"/>
              <a:buNone/>
            </a:pPr>
            <a:r>
              <a:rPr lang="en-US" sz="800" kern="0" dirty="0" err="1">
                <a:solidFill>
                  <a:srgbClr val="000000"/>
                </a:solidFill>
                <a:latin typeface="Tahoma"/>
                <a:ea typeface="Tahoma"/>
                <a:cs typeface="Tahoma"/>
                <a:sym typeface="Tahoma"/>
              </a:rPr>
              <a:t>Kun</a:t>
            </a:r>
            <a:r>
              <a:rPr lang="en-US" sz="800" kern="0" dirty="0">
                <a:solidFill>
                  <a:srgbClr val="000000"/>
                </a:solidFill>
                <a:latin typeface="Tahoma"/>
                <a:ea typeface="Tahoma"/>
                <a:cs typeface="Tahoma"/>
                <a:sym typeface="Tahoma"/>
              </a:rPr>
              <a:t> Huang</a:t>
            </a:r>
            <a:endParaRPr sz="800" kern="0" dirty="0">
              <a:solidFill>
                <a:srgbClr val="000000"/>
              </a:solidFill>
              <a:latin typeface="Arial"/>
              <a:cs typeface="Arial"/>
              <a:sym typeface="Arial"/>
            </a:endParaRPr>
          </a:p>
          <a:p>
            <a:pPr>
              <a:lnSpc>
                <a:spcPct val="120000"/>
              </a:lnSpc>
              <a:buClr>
                <a:srgbClr val="000000"/>
              </a:buClr>
              <a:buFont typeface="Arial"/>
              <a:buNone/>
            </a:pPr>
            <a:r>
              <a:rPr lang="en-US" sz="800" kern="0" dirty="0">
                <a:solidFill>
                  <a:srgbClr val="000000"/>
                </a:solidFill>
                <a:latin typeface="Tahoma"/>
                <a:ea typeface="Tahoma"/>
                <a:cs typeface="Tahoma"/>
                <a:sym typeface="Tahoma"/>
              </a:rPr>
              <a:t>Francesco Beghini</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1000" b="1" kern="0" dirty="0">
                <a:solidFill>
                  <a:srgbClr val="000000"/>
                </a:solidFill>
                <a:latin typeface="Tahoma"/>
                <a:ea typeface="Tahoma"/>
                <a:cs typeface="Tahoma"/>
                <a:sym typeface="Tahoma"/>
              </a:rPr>
              <a:t>*Paolo </a:t>
            </a:r>
            <a:r>
              <a:rPr lang="en-US" sz="1000" b="1" kern="0" dirty="0" err="1">
                <a:solidFill>
                  <a:srgbClr val="000000"/>
                </a:solidFill>
                <a:latin typeface="Tahoma"/>
                <a:ea typeface="Tahoma"/>
                <a:cs typeface="Tahoma"/>
                <a:sym typeface="Tahoma"/>
              </a:rPr>
              <a:t>Manghi</a:t>
            </a:r>
            <a:endParaRPr sz="1000" b="1"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Nicolai </a:t>
            </a:r>
            <a:r>
              <a:rPr lang="en-US" sz="800" kern="0" dirty="0" err="1">
                <a:solidFill>
                  <a:srgbClr val="000000"/>
                </a:solidFill>
                <a:latin typeface="Tahoma"/>
                <a:ea typeface="Tahoma"/>
                <a:cs typeface="Tahoma"/>
                <a:sym typeface="Tahoma"/>
              </a:rPr>
              <a:t>Karcher</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Leonard Dubois</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Eleonora Nigro</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a:solidFill>
                  <a:srgbClr val="000000"/>
                </a:solidFill>
                <a:latin typeface="Tahoma"/>
                <a:ea typeface="Tahoma"/>
                <a:cs typeface="Tahoma"/>
                <a:sym typeface="Tahoma"/>
              </a:rPr>
              <a:t>Chiara </a:t>
            </a:r>
            <a:r>
              <a:rPr lang="en-US" sz="800" kern="0" dirty="0" err="1">
                <a:solidFill>
                  <a:srgbClr val="000000"/>
                </a:solidFill>
                <a:latin typeface="Tahoma"/>
                <a:ea typeface="Tahoma"/>
                <a:cs typeface="Tahoma"/>
                <a:sym typeface="Tahoma"/>
              </a:rPr>
              <a:t>Mazzoni</a:t>
            </a:r>
            <a:endParaRP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err="1">
                <a:solidFill>
                  <a:srgbClr val="000000"/>
                </a:solidFill>
                <a:latin typeface="Tahoma"/>
                <a:ea typeface="Tahoma"/>
                <a:cs typeface="Tahoma"/>
                <a:sym typeface="Tahoma"/>
              </a:rPr>
              <a:t>Gianmarco</a:t>
            </a:r>
            <a:r>
              <a:rPr lang="en-US" sz="800" kern="0" dirty="0">
                <a:solidFill>
                  <a:srgbClr val="000000"/>
                </a:solidFill>
                <a:latin typeface="Tahoma"/>
                <a:ea typeface="Tahoma"/>
                <a:cs typeface="Tahoma"/>
                <a:sym typeface="Tahoma"/>
              </a:rPr>
              <a:t> </a:t>
            </a:r>
            <a:r>
              <a:rPr lang="en-US" sz="800" kern="0" dirty="0" err="1">
                <a:solidFill>
                  <a:srgbClr val="000000"/>
                </a:solidFill>
                <a:latin typeface="Tahoma"/>
                <a:ea typeface="Tahoma"/>
                <a:cs typeface="Tahoma"/>
                <a:sym typeface="Tahoma"/>
              </a:rPr>
              <a:t>Piccinno</a:t>
            </a:r>
            <a:endParaRPr lang="en-US"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en-US" sz="800" kern="0" dirty="0" err="1">
                <a:solidFill>
                  <a:srgbClr val="000000"/>
                </a:solidFill>
                <a:latin typeface="Tahoma"/>
                <a:ea typeface="Tahoma"/>
                <a:cs typeface="Tahoma"/>
                <a:sym typeface="Tahoma"/>
              </a:rPr>
              <a:t>Germana</a:t>
            </a:r>
            <a:r>
              <a:rPr lang="en-US" sz="800" kern="0" dirty="0">
                <a:solidFill>
                  <a:srgbClr val="000000"/>
                </a:solidFill>
                <a:latin typeface="Tahoma"/>
                <a:ea typeface="Tahoma"/>
                <a:cs typeface="Tahoma"/>
                <a:sym typeface="Tahoma"/>
              </a:rPr>
              <a:t> </a:t>
            </a:r>
            <a:r>
              <a:rPr lang="en-US" sz="800" kern="0" dirty="0" err="1">
                <a:solidFill>
                  <a:srgbClr val="000000"/>
                </a:solidFill>
                <a:latin typeface="Tahoma"/>
                <a:ea typeface="Tahoma"/>
                <a:cs typeface="Tahoma"/>
                <a:sym typeface="Tahoma"/>
              </a:rPr>
              <a:t>Baldi</a:t>
            </a:r>
            <a:endParaRPr sz="800" kern="0" dirty="0">
              <a:solidFill>
                <a:srgbClr val="000000"/>
              </a:solidFill>
              <a:latin typeface="Tahoma"/>
              <a:ea typeface="Tahoma"/>
              <a:cs typeface="Tahoma"/>
              <a:sym typeface="Tahoma"/>
            </a:endParaRPr>
          </a:p>
        </p:txBody>
      </p:sp>
      <p:sp>
        <p:nvSpPr>
          <p:cNvPr id="16" name="Rectangle 15"/>
          <p:cNvSpPr/>
          <p:nvPr/>
        </p:nvSpPr>
        <p:spPr>
          <a:xfrm>
            <a:off x="313358" y="5067906"/>
            <a:ext cx="657552" cy="338554"/>
          </a:xfrm>
          <a:prstGeom prst="rect">
            <a:avLst/>
          </a:prstGeom>
        </p:spPr>
        <p:txBody>
          <a:bodyPr wrap="none">
            <a:spAutoFit/>
          </a:bodyPr>
          <a:lstStyle/>
          <a:p>
            <a:pPr algn="ctr"/>
            <a:r>
              <a:rPr lang="en-US" sz="1600" b="1" i="1" dirty="0">
                <a:solidFill>
                  <a:srgbClr val="000000"/>
                </a:solidFill>
              </a:rPr>
              <a:t>IGM</a:t>
            </a:r>
            <a:endParaRPr lang="it-IT" sz="1600" b="1" i="1" dirty="0">
              <a:solidFill>
                <a:srgbClr val="000000"/>
              </a:solidFill>
            </a:endParaRPr>
          </a:p>
        </p:txBody>
      </p:sp>
      <p:sp>
        <p:nvSpPr>
          <p:cNvPr id="20" name="Google Shape;584;p36">
            <a:extLst>
              <a:ext uri="{FF2B5EF4-FFF2-40B4-BE49-F238E27FC236}">
                <a16:creationId xmlns:a16="http://schemas.microsoft.com/office/drawing/2014/main" id="{25D2AFB1-1408-482B-B54D-373ADFC4EEF9}"/>
              </a:ext>
            </a:extLst>
          </p:cNvPr>
          <p:cNvSpPr/>
          <p:nvPr/>
        </p:nvSpPr>
        <p:spPr>
          <a:xfrm>
            <a:off x="292207" y="5283930"/>
            <a:ext cx="1137944" cy="756084"/>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Alessio</a:t>
            </a:r>
            <a:r>
              <a:rPr lang="pt-BR" sz="800" kern="0" dirty="0">
                <a:solidFill>
                  <a:srgbClr val="000000"/>
                </a:solidFill>
                <a:latin typeface="Tahoma"/>
                <a:ea typeface="Tahoma"/>
                <a:cs typeface="Tahoma"/>
                <a:sym typeface="Tahoma"/>
              </a:rPr>
              <a:t> </a:t>
            </a:r>
            <a:r>
              <a:rPr lang="pt-BR" sz="800" kern="0" dirty="0" err="1">
                <a:solidFill>
                  <a:srgbClr val="000000"/>
                </a:solidFill>
                <a:latin typeface="Tahoma"/>
                <a:ea typeface="Tahoma"/>
                <a:cs typeface="Tahoma"/>
                <a:sym typeface="Tahoma"/>
              </a:rPr>
              <a:t>Naccariti</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Barbara </a:t>
            </a:r>
            <a:r>
              <a:rPr lang="pt-BR" sz="800" kern="0" dirty="0" err="1">
                <a:solidFill>
                  <a:srgbClr val="000000"/>
                </a:solidFill>
                <a:latin typeface="Tahoma"/>
                <a:ea typeface="Tahoma"/>
                <a:cs typeface="Tahoma"/>
                <a:sym typeface="Tahoma"/>
              </a:rPr>
              <a:t>Pardini</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Sonia Tarallo</a:t>
            </a:r>
          </a:p>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Antonio</a:t>
            </a:r>
            <a:r>
              <a:rPr lang="pt-BR" sz="800" kern="0" dirty="0">
                <a:solidFill>
                  <a:srgbClr val="000000"/>
                </a:solidFill>
                <a:latin typeface="Tahoma"/>
                <a:ea typeface="Tahoma"/>
                <a:cs typeface="Tahoma"/>
                <a:sym typeface="Tahoma"/>
              </a:rPr>
              <a:t> </a:t>
            </a:r>
            <a:r>
              <a:rPr lang="pt-BR" sz="800" kern="0" dirty="0" err="1">
                <a:solidFill>
                  <a:srgbClr val="000000"/>
                </a:solidFill>
                <a:latin typeface="Tahoma"/>
                <a:ea typeface="Tahoma"/>
                <a:cs typeface="Tahoma"/>
                <a:sym typeface="Tahoma"/>
              </a:rPr>
              <a:t>Francavilla</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endParaRPr lang="pt-BR" sz="800" kern="0" dirty="0">
              <a:solidFill>
                <a:srgbClr val="000000"/>
              </a:solidFill>
              <a:latin typeface="Tahoma"/>
              <a:ea typeface="Tahoma"/>
              <a:cs typeface="Tahoma"/>
              <a:sym typeface="Tahoma"/>
            </a:endParaRPr>
          </a:p>
        </p:txBody>
      </p:sp>
      <p:sp>
        <p:nvSpPr>
          <p:cNvPr id="21" name="Rectangle 20"/>
          <p:cNvSpPr/>
          <p:nvPr/>
        </p:nvSpPr>
        <p:spPr>
          <a:xfrm>
            <a:off x="1467015" y="5067906"/>
            <a:ext cx="611065" cy="338554"/>
          </a:xfrm>
          <a:prstGeom prst="rect">
            <a:avLst/>
          </a:prstGeom>
        </p:spPr>
        <p:txBody>
          <a:bodyPr wrap="none">
            <a:spAutoFit/>
          </a:bodyPr>
          <a:lstStyle/>
          <a:p>
            <a:pPr algn="ctr"/>
            <a:r>
              <a:rPr lang="en-US" sz="1600" b="1" i="1" dirty="0">
                <a:solidFill>
                  <a:srgbClr val="000000"/>
                </a:solidFill>
              </a:rPr>
              <a:t>IEO</a:t>
            </a:r>
            <a:endParaRPr lang="it-IT" sz="1600" b="1" i="1" dirty="0">
              <a:solidFill>
                <a:srgbClr val="000000"/>
              </a:solidFill>
            </a:endParaRPr>
          </a:p>
        </p:txBody>
      </p:sp>
      <p:sp>
        <p:nvSpPr>
          <p:cNvPr id="22" name="Google Shape;584;p36">
            <a:extLst>
              <a:ext uri="{FF2B5EF4-FFF2-40B4-BE49-F238E27FC236}">
                <a16:creationId xmlns:a16="http://schemas.microsoft.com/office/drawing/2014/main" id="{25D2AFB1-1408-482B-B54D-373ADFC4EEF9}"/>
              </a:ext>
            </a:extLst>
          </p:cNvPr>
          <p:cNvSpPr/>
          <p:nvPr/>
        </p:nvSpPr>
        <p:spPr>
          <a:xfrm>
            <a:off x="1416247" y="5283930"/>
            <a:ext cx="1137944" cy="378042"/>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Davide</a:t>
            </a:r>
            <a:r>
              <a:rPr lang="pt-BR" sz="800" kern="0" dirty="0">
                <a:solidFill>
                  <a:srgbClr val="000000"/>
                </a:solidFill>
                <a:latin typeface="Tahoma"/>
                <a:ea typeface="Tahoma"/>
                <a:cs typeface="Tahoma"/>
                <a:sym typeface="Tahoma"/>
              </a:rPr>
              <a:t> Serrano</a:t>
            </a: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Sara </a:t>
            </a:r>
            <a:r>
              <a:rPr lang="pt-BR" sz="800" kern="0" dirty="0" err="1">
                <a:solidFill>
                  <a:srgbClr val="000000"/>
                </a:solidFill>
                <a:latin typeface="Tahoma"/>
                <a:ea typeface="Tahoma"/>
                <a:cs typeface="Tahoma"/>
                <a:sym typeface="Tahoma"/>
              </a:rPr>
              <a:t>Gandini</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Chiara </a:t>
            </a:r>
            <a:r>
              <a:rPr lang="pt-BR" sz="800" kern="0" dirty="0" err="1">
                <a:solidFill>
                  <a:srgbClr val="000000"/>
                </a:solidFill>
                <a:latin typeface="Tahoma"/>
                <a:ea typeface="Tahoma"/>
                <a:cs typeface="Tahoma"/>
                <a:sym typeface="Tahoma"/>
              </a:rPr>
              <a:t>Pozzi</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endParaRPr sz="800" kern="0" dirty="0">
              <a:solidFill>
                <a:srgbClr val="000000"/>
              </a:solidFill>
              <a:latin typeface="Tahoma"/>
              <a:ea typeface="Tahoma"/>
              <a:cs typeface="Tahoma"/>
              <a:sym typeface="Tahoma"/>
            </a:endParaRPr>
          </a:p>
        </p:txBody>
      </p:sp>
      <p:sp>
        <p:nvSpPr>
          <p:cNvPr id="23" name="Rectangle 22"/>
          <p:cNvSpPr/>
          <p:nvPr/>
        </p:nvSpPr>
        <p:spPr>
          <a:xfrm>
            <a:off x="1985219" y="6072842"/>
            <a:ext cx="1928733" cy="276999"/>
          </a:xfrm>
          <a:prstGeom prst="rect">
            <a:avLst/>
          </a:prstGeom>
        </p:spPr>
        <p:txBody>
          <a:bodyPr wrap="none">
            <a:spAutoFit/>
          </a:bodyPr>
          <a:lstStyle/>
          <a:p>
            <a:pPr algn="ctr"/>
            <a:r>
              <a:rPr lang="en-US" sz="1200" b="1" i="1" dirty="0">
                <a:solidFill>
                  <a:srgbClr val="000000"/>
                </a:solidFill>
              </a:rPr>
              <a:t>University of Naples</a:t>
            </a:r>
            <a:endParaRPr lang="it-IT" sz="1200" b="1" i="1" dirty="0">
              <a:solidFill>
                <a:srgbClr val="000000"/>
              </a:solidFill>
            </a:endParaRPr>
          </a:p>
        </p:txBody>
      </p:sp>
      <p:sp>
        <p:nvSpPr>
          <p:cNvPr id="24" name="Google Shape;584;p36">
            <a:extLst>
              <a:ext uri="{FF2B5EF4-FFF2-40B4-BE49-F238E27FC236}">
                <a16:creationId xmlns:a16="http://schemas.microsoft.com/office/drawing/2014/main" id="{25D2AFB1-1408-482B-B54D-373ADFC4EEF9}"/>
              </a:ext>
            </a:extLst>
          </p:cNvPr>
          <p:cNvSpPr/>
          <p:nvPr/>
        </p:nvSpPr>
        <p:spPr>
          <a:xfrm>
            <a:off x="2377750" y="6287462"/>
            <a:ext cx="1137944" cy="378042"/>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Edoardo</a:t>
            </a:r>
            <a:r>
              <a:rPr lang="pt-BR" sz="800" kern="0" dirty="0">
                <a:solidFill>
                  <a:srgbClr val="000000"/>
                </a:solidFill>
                <a:latin typeface="Tahoma"/>
                <a:ea typeface="Tahoma"/>
                <a:cs typeface="Tahoma"/>
                <a:sym typeface="Tahoma"/>
              </a:rPr>
              <a:t> </a:t>
            </a:r>
            <a:r>
              <a:rPr lang="pt-BR" sz="800" kern="0" dirty="0" err="1">
                <a:solidFill>
                  <a:srgbClr val="000000"/>
                </a:solidFill>
                <a:latin typeface="Tahoma"/>
                <a:ea typeface="Tahoma"/>
                <a:cs typeface="Tahoma"/>
                <a:sym typeface="Tahoma"/>
              </a:rPr>
              <a:t>Pasolli</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endParaRPr sz="800" kern="0" dirty="0">
              <a:solidFill>
                <a:srgbClr val="000000"/>
              </a:solidFill>
              <a:latin typeface="Tahoma"/>
              <a:ea typeface="Tahoma"/>
              <a:cs typeface="Tahoma"/>
              <a:sym typeface="Tahoma"/>
            </a:endParaRPr>
          </a:p>
        </p:txBody>
      </p:sp>
      <p:sp>
        <p:nvSpPr>
          <p:cNvPr id="15" name="Rectangle 14"/>
          <p:cNvSpPr/>
          <p:nvPr/>
        </p:nvSpPr>
        <p:spPr>
          <a:xfrm>
            <a:off x="2116569" y="5060937"/>
            <a:ext cx="1701107" cy="276999"/>
          </a:xfrm>
          <a:prstGeom prst="rect">
            <a:avLst/>
          </a:prstGeom>
        </p:spPr>
        <p:txBody>
          <a:bodyPr wrap="none">
            <a:spAutoFit/>
          </a:bodyPr>
          <a:lstStyle/>
          <a:p>
            <a:pPr algn="ctr"/>
            <a:r>
              <a:rPr lang="en-US" sz="1200" b="1" i="1" dirty="0" err="1">
                <a:solidFill>
                  <a:srgbClr val="000000"/>
                </a:solidFill>
              </a:rPr>
              <a:t>Clinica</a:t>
            </a:r>
            <a:r>
              <a:rPr lang="en-US" sz="1200" b="1" i="1" dirty="0">
                <a:solidFill>
                  <a:srgbClr val="000000"/>
                </a:solidFill>
              </a:rPr>
              <a:t> Santa Rita</a:t>
            </a:r>
            <a:endParaRPr lang="it-IT" sz="1200" b="1" i="1" dirty="0">
              <a:solidFill>
                <a:srgbClr val="000000"/>
              </a:solidFill>
            </a:endParaRPr>
          </a:p>
        </p:txBody>
      </p:sp>
      <p:sp>
        <p:nvSpPr>
          <p:cNvPr id="17" name="Google Shape;584;p36">
            <a:extLst>
              <a:ext uri="{FF2B5EF4-FFF2-40B4-BE49-F238E27FC236}">
                <a16:creationId xmlns:a16="http://schemas.microsoft.com/office/drawing/2014/main" id="{25D2AFB1-1408-482B-B54D-373ADFC4EEF9}"/>
              </a:ext>
            </a:extLst>
          </p:cNvPr>
          <p:cNvSpPr/>
          <p:nvPr/>
        </p:nvSpPr>
        <p:spPr>
          <a:xfrm>
            <a:off x="2438543" y="5283930"/>
            <a:ext cx="1137944" cy="378042"/>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Gaetano</a:t>
            </a:r>
            <a:r>
              <a:rPr lang="pt-BR" sz="800" kern="0" dirty="0">
                <a:solidFill>
                  <a:srgbClr val="000000"/>
                </a:solidFill>
                <a:latin typeface="Tahoma"/>
                <a:ea typeface="Tahoma"/>
                <a:cs typeface="Tahoma"/>
                <a:sym typeface="Tahoma"/>
              </a:rPr>
              <a:t> </a:t>
            </a:r>
            <a:r>
              <a:rPr lang="pt-BR" sz="800" kern="0" dirty="0" err="1">
                <a:solidFill>
                  <a:srgbClr val="000000"/>
                </a:solidFill>
                <a:latin typeface="Tahoma"/>
                <a:ea typeface="Tahoma"/>
                <a:cs typeface="Tahoma"/>
                <a:sym typeface="Tahoma"/>
              </a:rPr>
              <a:t>Gallo</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Mario </a:t>
            </a:r>
            <a:r>
              <a:rPr lang="pt-BR" sz="800" kern="0" dirty="0" err="1">
                <a:solidFill>
                  <a:srgbClr val="000000"/>
                </a:solidFill>
                <a:latin typeface="Tahoma"/>
                <a:ea typeface="Tahoma"/>
                <a:cs typeface="Tahoma"/>
                <a:sym typeface="Tahoma"/>
              </a:rPr>
              <a:t>Trompetto</a:t>
            </a:r>
            <a:endParaRPr sz="800" kern="0" dirty="0">
              <a:solidFill>
                <a:srgbClr val="000000"/>
              </a:solidFill>
              <a:latin typeface="Tahoma"/>
              <a:ea typeface="Tahoma"/>
              <a:cs typeface="Tahoma"/>
              <a:sym typeface="Tahoma"/>
            </a:endParaRPr>
          </a:p>
        </p:txBody>
      </p:sp>
      <p:sp>
        <p:nvSpPr>
          <p:cNvPr id="18" name="Rectangle 17"/>
          <p:cNvSpPr/>
          <p:nvPr/>
        </p:nvSpPr>
        <p:spPr>
          <a:xfrm>
            <a:off x="-70156" y="6037839"/>
            <a:ext cx="2060179" cy="307777"/>
          </a:xfrm>
          <a:prstGeom prst="rect">
            <a:avLst/>
          </a:prstGeom>
        </p:spPr>
        <p:txBody>
          <a:bodyPr wrap="none">
            <a:spAutoFit/>
          </a:bodyPr>
          <a:lstStyle/>
          <a:p>
            <a:pPr algn="ctr"/>
            <a:r>
              <a:rPr lang="en-US" sz="1400" b="1" i="1" dirty="0">
                <a:solidFill>
                  <a:srgbClr val="000000"/>
                </a:solidFill>
              </a:rPr>
              <a:t>University of Turin</a:t>
            </a:r>
            <a:endParaRPr lang="it-IT" sz="1400" b="1" i="1" dirty="0">
              <a:solidFill>
                <a:srgbClr val="000000"/>
              </a:solidFill>
            </a:endParaRPr>
          </a:p>
        </p:txBody>
      </p:sp>
      <p:sp>
        <p:nvSpPr>
          <p:cNvPr id="19" name="Google Shape;584;p36">
            <a:extLst>
              <a:ext uri="{FF2B5EF4-FFF2-40B4-BE49-F238E27FC236}">
                <a16:creationId xmlns:a16="http://schemas.microsoft.com/office/drawing/2014/main" id="{25D2AFB1-1408-482B-B54D-373ADFC4EEF9}"/>
              </a:ext>
            </a:extLst>
          </p:cNvPr>
          <p:cNvSpPr/>
          <p:nvPr/>
        </p:nvSpPr>
        <p:spPr>
          <a:xfrm>
            <a:off x="1517645" y="6287462"/>
            <a:ext cx="1592796" cy="411510"/>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endParaRPr lang="pt-BR" sz="800" kern="0" dirty="0">
              <a:solidFill>
                <a:srgbClr val="000000"/>
              </a:solidFill>
              <a:latin typeface="Tahoma"/>
              <a:ea typeface="Tahoma"/>
              <a:cs typeface="Tahoma"/>
              <a:sym typeface="Tahoma"/>
            </a:endParaRPr>
          </a:p>
        </p:txBody>
      </p:sp>
      <p:sp>
        <p:nvSpPr>
          <p:cNvPr id="26" name="Google Shape;584;p36">
            <a:extLst>
              <a:ext uri="{FF2B5EF4-FFF2-40B4-BE49-F238E27FC236}">
                <a16:creationId xmlns:a16="http://schemas.microsoft.com/office/drawing/2014/main" id="{25D2AFB1-1408-482B-B54D-373ADFC4EEF9}"/>
              </a:ext>
            </a:extLst>
          </p:cNvPr>
          <p:cNvSpPr/>
          <p:nvPr/>
        </p:nvSpPr>
        <p:spPr>
          <a:xfrm>
            <a:off x="292207" y="6260832"/>
            <a:ext cx="1137944" cy="371754"/>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Francesca </a:t>
            </a:r>
            <a:r>
              <a:rPr lang="pt-BR" sz="800" kern="0" dirty="0" err="1">
                <a:solidFill>
                  <a:srgbClr val="000000"/>
                </a:solidFill>
                <a:latin typeface="Tahoma"/>
                <a:ea typeface="Tahoma"/>
                <a:cs typeface="Tahoma"/>
                <a:sym typeface="Tahoma"/>
              </a:rPr>
              <a:t>Cordero</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Giulio Ferrero</a:t>
            </a:r>
          </a:p>
        </p:txBody>
      </p:sp>
      <p:sp>
        <p:nvSpPr>
          <p:cNvPr id="27" name="Rectangle 26"/>
          <p:cNvSpPr/>
          <p:nvPr/>
        </p:nvSpPr>
        <p:spPr>
          <a:xfrm>
            <a:off x="3825639" y="5061033"/>
            <a:ext cx="1271502" cy="307777"/>
          </a:xfrm>
          <a:prstGeom prst="rect">
            <a:avLst/>
          </a:prstGeom>
        </p:spPr>
        <p:txBody>
          <a:bodyPr wrap="none">
            <a:spAutoFit/>
          </a:bodyPr>
          <a:lstStyle/>
          <a:p>
            <a:pPr algn="ctr"/>
            <a:r>
              <a:rPr lang="en-US" sz="1400" b="1" i="1" dirty="0" err="1">
                <a:solidFill>
                  <a:srgbClr val="000000"/>
                </a:solidFill>
              </a:rPr>
              <a:t>Humanitas</a:t>
            </a:r>
            <a:endParaRPr lang="it-IT" sz="1400" b="1" i="1" dirty="0">
              <a:solidFill>
                <a:srgbClr val="000000"/>
              </a:solidFill>
            </a:endParaRPr>
          </a:p>
        </p:txBody>
      </p:sp>
      <p:sp>
        <p:nvSpPr>
          <p:cNvPr id="28" name="Google Shape;584;p36">
            <a:extLst>
              <a:ext uri="{FF2B5EF4-FFF2-40B4-BE49-F238E27FC236}">
                <a16:creationId xmlns:a16="http://schemas.microsoft.com/office/drawing/2014/main" id="{25D2AFB1-1408-482B-B54D-373ADFC4EEF9}"/>
              </a:ext>
            </a:extLst>
          </p:cNvPr>
          <p:cNvSpPr/>
          <p:nvPr/>
        </p:nvSpPr>
        <p:spPr>
          <a:xfrm>
            <a:off x="3913952" y="5355214"/>
            <a:ext cx="1251739" cy="378042"/>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Maria </a:t>
            </a:r>
            <a:r>
              <a:rPr lang="pt-BR" sz="800" kern="0" dirty="0" err="1">
                <a:solidFill>
                  <a:srgbClr val="000000"/>
                </a:solidFill>
                <a:latin typeface="Tahoma"/>
                <a:ea typeface="Tahoma"/>
                <a:cs typeface="Tahoma"/>
                <a:sym typeface="Tahoma"/>
              </a:rPr>
              <a:t>Rescigno</a:t>
            </a:r>
            <a:endParaRPr sz="800" kern="0" dirty="0">
              <a:solidFill>
                <a:srgbClr val="000000"/>
              </a:solidFill>
              <a:latin typeface="Tahoma"/>
              <a:ea typeface="Tahoma"/>
              <a:cs typeface="Tahoma"/>
              <a:sym typeface="Tahoma"/>
            </a:endParaRPr>
          </a:p>
        </p:txBody>
      </p:sp>
      <p:sp>
        <p:nvSpPr>
          <p:cNvPr id="29" name="Rectangle 28"/>
          <p:cNvSpPr/>
          <p:nvPr/>
        </p:nvSpPr>
        <p:spPr>
          <a:xfrm>
            <a:off x="3633674" y="6037839"/>
            <a:ext cx="1726983" cy="338554"/>
          </a:xfrm>
          <a:prstGeom prst="rect">
            <a:avLst/>
          </a:prstGeom>
        </p:spPr>
        <p:txBody>
          <a:bodyPr wrap="square">
            <a:spAutoFit/>
          </a:bodyPr>
          <a:lstStyle/>
          <a:p>
            <a:pPr algn="ctr"/>
            <a:r>
              <a:rPr lang="en-US" sz="1600" b="1" i="1" dirty="0">
                <a:solidFill>
                  <a:srgbClr val="000000"/>
                </a:solidFill>
              </a:rPr>
              <a:t>CUNY</a:t>
            </a:r>
            <a:endParaRPr lang="it-IT" sz="1600" b="1" i="1" dirty="0">
              <a:solidFill>
                <a:srgbClr val="000000"/>
              </a:solidFill>
            </a:endParaRPr>
          </a:p>
        </p:txBody>
      </p:sp>
      <p:sp>
        <p:nvSpPr>
          <p:cNvPr id="30" name="Google Shape;584;p36">
            <a:extLst>
              <a:ext uri="{FF2B5EF4-FFF2-40B4-BE49-F238E27FC236}">
                <a16:creationId xmlns:a16="http://schemas.microsoft.com/office/drawing/2014/main" id="{25D2AFB1-1408-482B-B54D-373ADFC4EEF9}"/>
              </a:ext>
            </a:extLst>
          </p:cNvPr>
          <p:cNvSpPr/>
          <p:nvPr/>
        </p:nvSpPr>
        <p:spPr>
          <a:xfrm>
            <a:off x="4075990" y="6330477"/>
            <a:ext cx="1137944" cy="732934"/>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Levi </a:t>
            </a:r>
            <a:r>
              <a:rPr lang="pt-BR" sz="800" kern="0" dirty="0" err="1">
                <a:solidFill>
                  <a:srgbClr val="000000"/>
                </a:solidFill>
                <a:latin typeface="Tahoma"/>
                <a:ea typeface="Tahoma"/>
                <a:cs typeface="Tahoma"/>
                <a:sym typeface="Tahoma"/>
              </a:rPr>
              <a:t>Waldron</a:t>
            </a:r>
            <a:endParaRPr sz="800" kern="0" dirty="0">
              <a:solidFill>
                <a:srgbClr val="000000"/>
              </a:solidFill>
              <a:latin typeface="Tahoma"/>
              <a:ea typeface="Tahoma"/>
              <a:cs typeface="Tahoma"/>
              <a:sym typeface="Tahoma"/>
            </a:endParaRPr>
          </a:p>
        </p:txBody>
      </p:sp>
      <p:pic>
        <p:nvPicPr>
          <p:cNvPr id="31" name="Google Shape;231;p34"/>
          <p:cNvPicPr preferRelativeResize="0"/>
          <p:nvPr/>
        </p:nvPicPr>
        <p:blipFill rotWithShape="1">
          <a:blip r:embed="rId5"/>
          <a:srcRect l="15733" t="20737" r="13715" b="17526"/>
          <a:stretch/>
        </p:blipFill>
        <p:spPr>
          <a:xfrm>
            <a:off x="7051196" y="1674149"/>
            <a:ext cx="1458162" cy="837876"/>
          </a:xfrm>
          <a:prstGeom prst="rect">
            <a:avLst/>
          </a:prstGeom>
          <a:noFill/>
          <a:ln>
            <a:noFill/>
          </a:ln>
        </p:spPr>
      </p:pic>
      <p:sp>
        <p:nvSpPr>
          <p:cNvPr id="25" name="Rectangle 24"/>
          <p:cNvSpPr/>
          <p:nvPr/>
        </p:nvSpPr>
        <p:spPr>
          <a:xfrm>
            <a:off x="4601670" y="1746294"/>
            <a:ext cx="2112992" cy="246221"/>
          </a:xfrm>
          <a:prstGeom prst="rect">
            <a:avLst/>
          </a:prstGeom>
        </p:spPr>
        <p:txBody>
          <a:bodyPr wrap="square">
            <a:spAutoFit/>
          </a:bodyPr>
          <a:lstStyle/>
          <a:p>
            <a:r>
              <a:rPr lang="en-US" sz="1000" dirty="0">
                <a:solidFill>
                  <a:srgbClr val="000000"/>
                </a:solidFill>
              </a:rPr>
              <a:t>http://</a:t>
            </a:r>
            <a:r>
              <a:rPr lang="en-US" sz="1000" dirty="0" err="1">
                <a:solidFill>
                  <a:srgbClr val="000000"/>
                </a:solidFill>
              </a:rPr>
              <a:t>segatalab.cibio.unitn.it</a:t>
            </a:r>
            <a:endParaRPr lang="en-US" sz="1000" dirty="0">
              <a:solidFill>
                <a:srgbClr val="000000"/>
              </a:solidFill>
            </a:endParaRPr>
          </a:p>
        </p:txBody>
      </p:sp>
      <p:pic>
        <p:nvPicPr>
          <p:cNvPr id="3" name="Picture 2" desc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4787" y="2785926"/>
            <a:ext cx="1326848" cy="650156"/>
          </a:xfrm>
          <a:prstGeom prst="rect">
            <a:avLst/>
          </a:prstGeom>
        </p:spPr>
      </p:pic>
      <p:sp>
        <p:nvSpPr>
          <p:cNvPr id="32" name="Google Shape;584;p36">
            <a:extLst>
              <a:ext uri="{FF2B5EF4-FFF2-40B4-BE49-F238E27FC236}">
                <a16:creationId xmlns:a16="http://schemas.microsoft.com/office/drawing/2014/main" id="{25D2AFB1-1408-482B-B54D-373ADFC4EEF9}"/>
              </a:ext>
            </a:extLst>
          </p:cNvPr>
          <p:cNvSpPr/>
          <p:nvPr/>
        </p:nvSpPr>
        <p:spPr>
          <a:xfrm>
            <a:off x="5150245" y="5386584"/>
            <a:ext cx="1525244" cy="1007702"/>
          </a:xfrm>
          <a:prstGeom prst="rect">
            <a:avLst/>
          </a:prstGeom>
          <a:noFill/>
          <a:ln>
            <a:noFill/>
          </a:ln>
        </p:spPr>
        <p:txBody>
          <a:bodyPr spcFirstLastPara="1" wrap="square" lIns="68569" tIns="34275" rIns="68569" bIns="34275" anchor="t" anchorCtr="0">
            <a:noAutofit/>
          </a:bodyPr>
          <a:lstStyle/>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Georg </a:t>
            </a:r>
            <a:r>
              <a:rPr lang="pt-BR" sz="800" kern="0" dirty="0" err="1">
                <a:solidFill>
                  <a:srgbClr val="000000"/>
                </a:solidFill>
                <a:latin typeface="Tahoma"/>
                <a:ea typeface="Tahoma"/>
                <a:cs typeface="Tahoma"/>
                <a:sym typeface="Tahoma"/>
              </a:rPr>
              <a:t>Zeller</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Peer</a:t>
            </a:r>
            <a:r>
              <a:rPr lang="pt-BR" sz="800" kern="0" dirty="0">
                <a:solidFill>
                  <a:srgbClr val="000000"/>
                </a:solidFill>
                <a:latin typeface="Tahoma"/>
                <a:ea typeface="Tahoma"/>
                <a:cs typeface="Tahoma"/>
                <a:sym typeface="Tahoma"/>
              </a:rPr>
              <a:t> </a:t>
            </a:r>
            <a:r>
              <a:rPr lang="pt-BR" sz="800" kern="0" dirty="0" err="1">
                <a:solidFill>
                  <a:srgbClr val="000000"/>
                </a:solidFill>
                <a:latin typeface="Tahoma"/>
                <a:ea typeface="Tahoma"/>
                <a:cs typeface="Tahoma"/>
                <a:sym typeface="Tahoma"/>
              </a:rPr>
              <a:t>Bork</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err="1">
                <a:solidFill>
                  <a:srgbClr val="000000"/>
                </a:solidFill>
                <a:latin typeface="Tahoma"/>
                <a:ea typeface="Tahoma"/>
                <a:cs typeface="Tahoma"/>
                <a:sym typeface="Tahoma"/>
              </a:rPr>
              <a:t>Manimozhiyan</a:t>
            </a:r>
            <a:r>
              <a:rPr lang="pt-BR" sz="800" kern="0" dirty="0">
                <a:solidFill>
                  <a:srgbClr val="000000"/>
                </a:solidFill>
                <a:latin typeface="Tahoma"/>
                <a:ea typeface="Tahoma"/>
                <a:cs typeface="Tahoma"/>
                <a:sym typeface="Tahoma"/>
              </a:rPr>
              <a:t> </a:t>
            </a:r>
            <a:r>
              <a:rPr lang="pt-BR" sz="800" kern="0" dirty="0" err="1">
                <a:solidFill>
                  <a:srgbClr val="000000"/>
                </a:solidFill>
                <a:latin typeface="Tahoma"/>
                <a:ea typeface="Tahoma"/>
                <a:cs typeface="Tahoma"/>
                <a:sym typeface="Tahoma"/>
              </a:rPr>
              <a:t>Arumugam</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Emmanuel Dias-Neto</a:t>
            </a:r>
          </a:p>
          <a:p>
            <a:pPr>
              <a:lnSpc>
                <a:spcPct val="120000"/>
              </a:lnSpc>
              <a:buClr>
                <a:srgbClr val="000000"/>
              </a:buClr>
              <a:buSzPts val="1400"/>
              <a:buFont typeface="Arial"/>
              <a:buNone/>
            </a:pPr>
            <a:r>
              <a:rPr lang="pt-BR" sz="800" kern="0" dirty="0">
                <a:solidFill>
                  <a:srgbClr val="000000"/>
                </a:solidFill>
                <a:latin typeface="Tahoma"/>
                <a:ea typeface="Tahoma"/>
                <a:cs typeface="Tahoma"/>
                <a:sym typeface="Tahoma"/>
              </a:rPr>
              <a:t>João Carlos </a:t>
            </a:r>
            <a:r>
              <a:rPr lang="pt-BR" sz="800" kern="0" dirty="0" err="1">
                <a:solidFill>
                  <a:srgbClr val="000000"/>
                </a:solidFill>
                <a:latin typeface="Tahoma"/>
                <a:ea typeface="Tahoma"/>
                <a:cs typeface="Tahoma"/>
                <a:sym typeface="Tahoma"/>
              </a:rPr>
              <a:t>Setubal</a:t>
            </a:r>
            <a:endParaRPr lang="pt-BR" sz="800" kern="0" dirty="0">
              <a:solidFill>
                <a:srgbClr val="000000"/>
              </a:solidFill>
              <a:latin typeface="Tahoma"/>
              <a:ea typeface="Tahoma"/>
              <a:cs typeface="Tahoma"/>
              <a:sym typeface="Tahoma"/>
            </a:endParaRPr>
          </a:p>
          <a:p>
            <a:pPr>
              <a:lnSpc>
                <a:spcPct val="120000"/>
              </a:lnSpc>
              <a:buClr>
                <a:srgbClr val="000000"/>
              </a:buClr>
              <a:buSzPts val="1400"/>
              <a:buFont typeface="Arial"/>
              <a:buNone/>
            </a:pPr>
            <a:endParaRPr sz="800" kern="0" dirty="0">
              <a:solidFill>
                <a:srgbClr val="000000"/>
              </a:solidFill>
              <a:latin typeface="Tahoma"/>
              <a:ea typeface="Tahoma"/>
              <a:cs typeface="Tahoma"/>
              <a:sym typeface="Tahoma"/>
            </a:endParaRPr>
          </a:p>
        </p:txBody>
      </p:sp>
      <p:grpSp>
        <p:nvGrpSpPr>
          <p:cNvPr id="33" name="Grupo 17">
            <a:extLst>
              <a:ext uri="{FF2B5EF4-FFF2-40B4-BE49-F238E27FC236}">
                <a16:creationId xmlns:a16="http://schemas.microsoft.com/office/drawing/2014/main" id="{DD0D7850-7C3E-C444-A568-3A958230DC1F}"/>
              </a:ext>
            </a:extLst>
          </p:cNvPr>
          <p:cNvGrpSpPr/>
          <p:nvPr/>
        </p:nvGrpSpPr>
        <p:grpSpPr>
          <a:xfrm>
            <a:off x="7145792" y="3821194"/>
            <a:ext cx="1818549" cy="2531573"/>
            <a:chOff x="5582662" y="2236914"/>
            <a:chExt cx="2081054" cy="2150815"/>
          </a:xfrm>
        </p:grpSpPr>
        <p:pic>
          <p:nvPicPr>
            <p:cNvPr id="34" name="Picture 8">
              <a:extLst>
                <a:ext uri="{FF2B5EF4-FFF2-40B4-BE49-F238E27FC236}">
                  <a16:creationId xmlns:a16="http://schemas.microsoft.com/office/drawing/2014/main" id="{26B430EF-266B-9C48-BE3E-A84B006F1905}"/>
                </a:ext>
              </a:extLst>
            </p:cNvPr>
            <p:cNvPicPr>
              <a:picLocks noChangeAspect="1" noChangeArrowheads="1"/>
            </p:cNvPicPr>
            <p:nvPr/>
          </p:nvPicPr>
          <p:blipFill>
            <a:blip r:embed="rId7" cstate="print"/>
            <a:srcRect/>
            <a:stretch>
              <a:fillRect/>
            </a:stretch>
          </p:blipFill>
          <p:spPr bwMode="auto">
            <a:xfrm>
              <a:off x="5671912" y="3888619"/>
              <a:ext cx="1991804" cy="499110"/>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pic>
        <p:pic>
          <p:nvPicPr>
            <p:cNvPr id="35" name="Picture 9" descr="Image1_r1_c1">
              <a:extLst>
                <a:ext uri="{FF2B5EF4-FFF2-40B4-BE49-F238E27FC236}">
                  <a16:creationId xmlns:a16="http://schemas.microsoft.com/office/drawing/2014/main" id="{298E8B41-11E8-2849-A1E6-446812BC98C7}"/>
                </a:ext>
              </a:extLst>
            </p:cNvPr>
            <p:cNvPicPr>
              <a:picLocks noChangeAspect="1" noChangeArrowheads="1"/>
            </p:cNvPicPr>
            <p:nvPr/>
          </p:nvPicPr>
          <p:blipFill>
            <a:blip r:embed="rId8" cstate="print"/>
            <a:srcRect/>
            <a:stretch>
              <a:fillRect/>
            </a:stretch>
          </p:blipFill>
          <p:spPr bwMode="auto">
            <a:xfrm>
              <a:off x="5582662" y="2236914"/>
              <a:ext cx="1624350" cy="654695"/>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pic>
        <p:pic>
          <p:nvPicPr>
            <p:cNvPr id="36" name="Picture 10" descr="top">
              <a:extLst>
                <a:ext uri="{FF2B5EF4-FFF2-40B4-BE49-F238E27FC236}">
                  <a16:creationId xmlns:a16="http://schemas.microsoft.com/office/drawing/2014/main" id="{0E74806E-3F25-E34E-9EF5-D12FAC3D5004}"/>
                </a:ext>
              </a:extLst>
            </p:cNvPr>
            <p:cNvPicPr>
              <a:picLocks noChangeAspect="1" noChangeArrowheads="1"/>
            </p:cNvPicPr>
            <p:nvPr/>
          </p:nvPicPr>
          <p:blipFill>
            <a:blip r:embed="rId9" cstate="print"/>
            <a:srcRect r="84688"/>
            <a:stretch>
              <a:fillRect/>
            </a:stretch>
          </p:blipFill>
          <p:spPr bwMode="auto">
            <a:xfrm>
              <a:off x="5671913" y="3015524"/>
              <a:ext cx="1115381" cy="704850"/>
            </a:xfrm>
            <a:prstGeom prst="rect">
              <a:avLst/>
            </a:prstGeom>
            <a:noFill/>
            <a:ln w="9525">
              <a:noFill/>
              <a:miter lim="800000"/>
              <a:headEnd/>
              <a:tailEnd/>
            </a:ln>
            <a:effectLst/>
            <a:scene3d>
              <a:camera prst="orthographicFront">
                <a:rot lat="0" lon="0" rev="0"/>
              </a:camera>
              <a:lightRig rig="glow" dir="t">
                <a:rot lat="0" lon="0" rev="4800000"/>
              </a:lightRig>
            </a:scene3d>
            <a:sp3d prstMaterial="matte">
              <a:bevelT w="127000" h="63500"/>
            </a:sp3d>
          </p:spPr>
        </p:pic>
      </p:grpSp>
    </p:spTree>
    <p:extLst>
      <p:ext uri="{BB962C8B-B14F-4D97-AF65-F5344CB8AC3E}">
        <p14:creationId xmlns:p14="http://schemas.microsoft.com/office/powerpoint/2010/main" val="323129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1B6CB-D30A-1C44-B3BB-676D2FE052AB}"/>
              </a:ext>
            </a:extLst>
          </p:cNvPr>
          <p:cNvSpPr>
            <a:spLocks noGrp="1"/>
          </p:cNvSpPr>
          <p:nvPr>
            <p:ph idx="1"/>
          </p:nvPr>
        </p:nvSpPr>
        <p:spPr>
          <a:xfrm>
            <a:off x="539552" y="1744560"/>
            <a:ext cx="8515350" cy="3147744"/>
          </a:xfrm>
        </p:spPr>
        <p:txBody>
          <a:bodyPr/>
          <a:lstStyle/>
          <a:p>
            <a:pPr marL="0" indent="0" algn="ctr">
              <a:buNone/>
            </a:pPr>
            <a:r>
              <a:rPr lang="en-BR" dirty="0"/>
              <a:t>“Configurations” of our microbiome than can influence cancer in several different ways</a:t>
            </a:r>
          </a:p>
        </p:txBody>
      </p:sp>
      <p:sp>
        <p:nvSpPr>
          <p:cNvPr id="4" name="Rounded Rectangle 3">
            <a:extLst>
              <a:ext uri="{FF2B5EF4-FFF2-40B4-BE49-F238E27FC236}">
                <a16:creationId xmlns:a16="http://schemas.microsoft.com/office/drawing/2014/main" id="{C6375DDA-8AC6-6741-A963-1C8F86A3958B}"/>
              </a:ext>
            </a:extLst>
          </p:cNvPr>
          <p:cNvSpPr/>
          <p:nvPr/>
        </p:nvSpPr>
        <p:spPr>
          <a:xfrm>
            <a:off x="352987" y="3106270"/>
            <a:ext cx="2370044" cy="10488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5" name="TextBox 4">
            <a:extLst>
              <a:ext uri="{FF2B5EF4-FFF2-40B4-BE49-F238E27FC236}">
                <a16:creationId xmlns:a16="http://schemas.microsoft.com/office/drawing/2014/main" id="{6B473DAC-7EBF-014E-8F6E-2E7957F0E8B3}"/>
              </a:ext>
            </a:extLst>
          </p:cNvPr>
          <p:cNvSpPr txBox="1"/>
          <p:nvPr/>
        </p:nvSpPr>
        <p:spPr>
          <a:xfrm>
            <a:off x="475690" y="3249832"/>
            <a:ext cx="2124635" cy="784830"/>
          </a:xfrm>
          <a:prstGeom prst="rect">
            <a:avLst/>
          </a:prstGeom>
          <a:noFill/>
        </p:spPr>
        <p:txBody>
          <a:bodyPr wrap="square" rtlCol="0">
            <a:spAutoFit/>
          </a:bodyPr>
          <a:lstStyle/>
          <a:p>
            <a:pPr algn="ctr"/>
            <a:r>
              <a:rPr lang="en-BR" sz="1500" b="1" dirty="0">
                <a:solidFill>
                  <a:schemeClr val="bg1"/>
                </a:solidFill>
                <a:latin typeface="Arial" panose="020B0604020202020204" pitchFamily="34" charset="0"/>
              </a:rPr>
              <a:t>As a causal agent in the development of tumors</a:t>
            </a:r>
          </a:p>
        </p:txBody>
      </p:sp>
      <p:sp>
        <p:nvSpPr>
          <p:cNvPr id="6" name="TextBox 5">
            <a:extLst>
              <a:ext uri="{FF2B5EF4-FFF2-40B4-BE49-F238E27FC236}">
                <a16:creationId xmlns:a16="http://schemas.microsoft.com/office/drawing/2014/main" id="{F95F57BF-3E92-6B46-A3CB-E18FB7592BD1}"/>
              </a:ext>
            </a:extLst>
          </p:cNvPr>
          <p:cNvSpPr txBox="1"/>
          <p:nvPr/>
        </p:nvSpPr>
        <p:spPr>
          <a:xfrm>
            <a:off x="352986" y="4150422"/>
            <a:ext cx="2370045" cy="923330"/>
          </a:xfrm>
          <a:prstGeom prst="rect">
            <a:avLst/>
          </a:prstGeom>
          <a:noFill/>
        </p:spPr>
        <p:txBody>
          <a:bodyPr wrap="square" rtlCol="0">
            <a:spAutoFit/>
          </a:bodyPr>
          <a:lstStyle/>
          <a:p>
            <a:pPr algn="ctr"/>
            <a:r>
              <a:rPr lang="en-BR" dirty="0"/>
              <a:t>Ex: by producing toxins and/or metabolites</a:t>
            </a:r>
          </a:p>
        </p:txBody>
      </p:sp>
      <p:sp>
        <p:nvSpPr>
          <p:cNvPr id="7" name="Rounded Rectangle 6">
            <a:extLst>
              <a:ext uri="{FF2B5EF4-FFF2-40B4-BE49-F238E27FC236}">
                <a16:creationId xmlns:a16="http://schemas.microsoft.com/office/drawing/2014/main" id="{C2E6AD6D-3AEE-554A-B6A8-AF26AE8948F1}"/>
              </a:ext>
            </a:extLst>
          </p:cNvPr>
          <p:cNvSpPr/>
          <p:nvPr/>
        </p:nvSpPr>
        <p:spPr>
          <a:xfrm>
            <a:off x="3451790" y="3106270"/>
            <a:ext cx="2370044" cy="10488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8" name="TextBox 7">
            <a:extLst>
              <a:ext uri="{FF2B5EF4-FFF2-40B4-BE49-F238E27FC236}">
                <a16:creationId xmlns:a16="http://schemas.microsoft.com/office/drawing/2014/main" id="{DB6011CD-2FE2-4344-8821-29FC613A304B}"/>
              </a:ext>
            </a:extLst>
          </p:cNvPr>
          <p:cNvSpPr txBox="1"/>
          <p:nvPr/>
        </p:nvSpPr>
        <p:spPr>
          <a:xfrm>
            <a:off x="3574494" y="3224432"/>
            <a:ext cx="2124635" cy="784830"/>
          </a:xfrm>
          <a:prstGeom prst="rect">
            <a:avLst/>
          </a:prstGeom>
          <a:noFill/>
        </p:spPr>
        <p:txBody>
          <a:bodyPr wrap="square" rtlCol="0">
            <a:spAutoFit/>
          </a:bodyPr>
          <a:lstStyle/>
          <a:p>
            <a:pPr algn="ctr"/>
            <a:r>
              <a:rPr lang="en-BR" sz="1500" b="1" dirty="0">
                <a:solidFill>
                  <a:schemeClr val="bg1"/>
                </a:solidFill>
                <a:latin typeface="Arial" panose="020B0604020202020204" pitchFamily="34" charset="0"/>
              </a:rPr>
              <a:t>Modulating our response to treatment</a:t>
            </a:r>
          </a:p>
        </p:txBody>
      </p:sp>
      <p:sp>
        <p:nvSpPr>
          <p:cNvPr id="9" name="TextBox 8">
            <a:extLst>
              <a:ext uri="{FF2B5EF4-FFF2-40B4-BE49-F238E27FC236}">
                <a16:creationId xmlns:a16="http://schemas.microsoft.com/office/drawing/2014/main" id="{AFF7AAEE-ADCE-8A45-8969-0926FE99947A}"/>
              </a:ext>
            </a:extLst>
          </p:cNvPr>
          <p:cNvSpPr txBox="1"/>
          <p:nvPr/>
        </p:nvSpPr>
        <p:spPr>
          <a:xfrm>
            <a:off x="3459817" y="4150174"/>
            <a:ext cx="2370045" cy="1200329"/>
          </a:xfrm>
          <a:prstGeom prst="rect">
            <a:avLst/>
          </a:prstGeom>
          <a:noFill/>
        </p:spPr>
        <p:txBody>
          <a:bodyPr wrap="square" rtlCol="0">
            <a:spAutoFit/>
          </a:bodyPr>
          <a:lstStyle/>
          <a:p>
            <a:pPr algn="ctr"/>
            <a:r>
              <a:rPr lang="en-BR" dirty="0"/>
              <a:t>Affecting our response to chemotherapy and immunotherapy</a:t>
            </a:r>
          </a:p>
        </p:txBody>
      </p:sp>
      <p:sp>
        <p:nvSpPr>
          <p:cNvPr id="10" name="Rounded Rectangle 9">
            <a:extLst>
              <a:ext uri="{FF2B5EF4-FFF2-40B4-BE49-F238E27FC236}">
                <a16:creationId xmlns:a16="http://schemas.microsoft.com/office/drawing/2014/main" id="{8FEDAE88-FB1F-4843-B950-A6A78C567DCB}"/>
              </a:ext>
            </a:extLst>
          </p:cNvPr>
          <p:cNvSpPr/>
          <p:nvPr/>
        </p:nvSpPr>
        <p:spPr>
          <a:xfrm>
            <a:off x="6487083" y="3101882"/>
            <a:ext cx="2370044" cy="104887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sp>
        <p:nvSpPr>
          <p:cNvPr id="11" name="TextBox 10">
            <a:extLst>
              <a:ext uri="{FF2B5EF4-FFF2-40B4-BE49-F238E27FC236}">
                <a16:creationId xmlns:a16="http://schemas.microsoft.com/office/drawing/2014/main" id="{EABE478E-A309-5B4D-AB16-A3176F37CCC3}"/>
              </a:ext>
            </a:extLst>
          </p:cNvPr>
          <p:cNvSpPr txBox="1"/>
          <p:nvPr/>
        </p:nvSpPr>
        <p:spPr>
          <a:xfrm>
            <a:off x="6590934" y="3217552"/>
            <a:ext cx="2124635" cy="784830"/>
          </a:xfrm>
          <a:prstGeom prst="rect">
            <a:avLst/>
          </a:prstGeom>
          <a:noFill/>
        </p:spPr>
        <p:txBody>
          <a:bodyPr wrap="square" rtlCol="0">
            <a:spAutoFit/>
          </a:bodyPr>
          <a:lstStyle/>
          <a:p>
            <a:pPr algn="ctr"/>
            <a:r>
              <a:rPr lang="en-BR" sz="1500" b="1" dirty="0">
                <a:solidFill>
                  <a:schemeClr val="bg1"/>
                </a:solidFill>
                <a:latin typeface="Arial" panose="020B0604020202020204" pitchFamily="34" charset="0"/>
              </a:rPr>
              <a:t>Influencing cancer associated comorbidities</a:t>
            </a:r>
          </a:p>
        </p:txBody>
      </p:sp>
      <p:sp>
        <p:nvSpPr>
          <p:cNvPr id="12" name="TextBox 11">
            <a:extLst>
              <a:ext uri="{FF2B5EF4-FFF2-40B4-BE49-F238E27FC236}">
                <a16:creationId xmlns:a16="http://schemas.microsoft.com/office/drawing/2014/main" id="{58A158E5-13DD-184B-BAB0-0E6998256D24}"/>
              </a:ext>
            </a:extLst>
          </p:cNvPr>
          <p:cNvSpPr txBox="1"/>
          <p:nvPr/>
        </p:nvSpPr>
        <p:spPr>
          <a:xfrm>
            <a:off x="6453272" y="4150821"/>
            <a:ext cx="2370045" cy="646331"/>
          </a:xfrm>
          <a:prstGeom prst="rect">
            <a:avLst/>
          </a:prstGeom>
          <a:noFill/>
        </p:spPr>
        <p:txBody>
          <a:bodyPr wrap="square" rtlCol="0">
            <a:spAutoFit/>
          </a:bodyPr>
          <a:lstStyle/>
          <a:p>
            <a:pPr algn="ctr"/>
            <a:r>
              <a:rPr lang="en-BR" dirty="0"/>
              <a:t>Ex: Cancer cachexia, obesity</a:t>
            </a:r>
          </a:p>
        </p:txBody>
      </p:sp>
      <p:sp>
        <p:nvSpPr>
          <p:cNvPr id="13" name="Slide Number Placeholder 12">
            <a:extLst>
              <a:ext uri="{FF2B5EF4-FFF2-40B4-BE49-F238E27FC236}">
                <a16:creationId xmlns:a16="http://schemas.microsoft.com/office/drawing/2014/main" id="{6DCE98EE-FAFB-8747-B150-66184FEBEE95}"/>
              </a:ext>
            </a:extLst>
          </p:cNvPr>
          <p:cNvSpPr>
            <a:spLocks noGrp="1"/>
          </p:cNvSpPr>
          <p:nvPr>
            <p:ph type="sldNum" sz="quarter" idx="12"/>
          </p:nvPr>
        </p:nvSpPr>
        <p:spPr/>
        <p:txBody>
          <a:bodyPr/>
          <a:lstStyle/>
          <a:p>
            <a:fld id="{F1F4D3F1-E81F-A944-9BCD-E7B926FE63D3}" type="slidenum">
              <a:rPr lang="en-BR" smtClean="0"/>
              <a:t>3</a:t>
            </a:fld>
            <a:endParaRPr lang="en-BR" dirty="0"/>
          </a:p>
        </p:txBody>
      </p:sp>
      <p:sp>
        <p:nvSpPr>
          <p:cNvPr id="15" name="Title 1">
            <a:extLst>
              <a:ext uri="{FF2B5EF4-FFF2-40B4-BE49-F238E27FC236}">
                <a16:creationId xmlns:a16="http://schemas.microsoft.com/office/drawing/2014/main" id="{A635DBF2-DC1A-1F4C-8317-AF5C3F106666}"/>
              </a:ext>
            </a:extLst>
          </p:cNvPr>
          <p:cNvSpPr txBox="1">
            <a:spLocks/>
          </p:cNvSpPr>
          <p:nvPr/>
        </p:nvSpPr>
        <p:spPr bwMode="auto">
          <a:xfrm>
            <a:off x="628650" y="634628"/>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2800" kern="12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r>
              <a:rPr lang="en-BR" dirty="0"/>
              <a:t>What is the oncomicrobiome?</a:t>
            </a:r>
          </a:p>
        </p:txBody>
      </p:sp>
    </p:spTree>
    <p:extLst>
      <p:ext uri="{BB962C8B-B14F-4D97-AF65-F5344CB8AC3E}">
        <p14:creationId xmlns:p14="http://schemas.microsoft.com/office/powerpoint/2010/main" val="700840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87EAAF-C52D-8744-8DD0-9C8A8E98D913}"/>
              </a:ext>
            </a:extLst>
          </p:cNvPr>
          <p:cNvPicPr>
            <a:picLocks noChangeAspect="1"/>
          </p:cNvPicPr>
          <p:nvPr/>
        </p:nvPicPr>
        <p:blipFill rotWithShape="1">
          <a:blip r:embed="rId2"/>
          <a:srcRect t="785" b="21725"/>
          <a:stretch/>
        </p:blipFill>
        <p:spPr>
          <a:xfrm>
            <a:off x="2237804" y="2852936"/>
            <a:ext cx="6870700" cy="3461997"/>
          </a:xfrm>
          <a:prstGeom prst="rect">
            <a:avLst/>
          </a:prstGeom>
        </p:spPr>
      </p:pic>
      <p:pic>
        <p:nvPicPr>
          <p:cNvPr id="11" name="Picture 10">
            <a:extLst>
              <a:ext uri="{FF2B5EF4-FFF2-40B4-BE49-F238E27FC236}">
                <a16:creationId xmlns:a16="http://schemas.microsoft.com/office/drawing/2014/main" id="{AE284EC4-C51E-B246-8CAF-8F5C41ED680A}"/>
              </a:ext>
            </a:extLst>
          </p:cNvPr>
          <p:cNvPicPr>
            <a:picLocks noChangeAspect="1"/>
          </p:cNvPicPr>
          <p:nvPr/>
        </p:nvPicPr>
        <p:blipFill rotWithShape="1">
          <a:blip r:embed="rId2"/>
          <a:srcRect l="5385" t="80232" r="22530"/>
          <a:stretch/>
        </p:blipFill>
        <p:spPr>
          <a:xfrm>
            <a:off x="3491880" y="2071525"/>
            <a:ext cx="3978312" cy="709403"/>
          </a:xfrm>
          <a:prstGeom prst="rect">
            <a:avLst/>
          </a:prstGeom>
        </p:spPr>
      </p:pic>
      <p:sp>
        <p:nvSpPr>
          <p:cNvPr id="12" name="Rectangle 11">
            <a:extLst>
              <a:ext uri="{FF2B5EF4-FFF2-40B4-BE49-F238E27FC236}">
                <a16:creationId xmlns:a16="http://schemas.microsoft.com/office/drawing/2014/main" id="{AE93899E-2FC5-5B48-AE08-86AB8EC334AB}"/>
              </a:ext>
            </a:extLst>
          </p:cNvPr>
          <p:cNvSpPr/>
          <p:nvPr/>
        </p:nvSpPr>
        <p:spPr>
          <a:xfrm>
            <a:off x="3270719" y="1648712"/>
            <a:ext cx="4498347" cy="369332"/>
          </a:xfrm>
          <a:prstGeom prst="rect">
            <a:avLst/>
          </a:prstGeom>
        </p:spPr>
        <p:txBody>
          <a:bodyPr wrap="none">
            <a:spAutoFit/>
          </a:bodyPr>
          <a:lstStyle/>
          <a:p>
            <a:r>
              <a:rPr lang="en-BR" b="1" dirty="0"/>
              <a:t>Use of antibiotics and cancer risk</a:t>
            </a:r>
            <a:endParaRPr lang="en-BR" dirty="0"/>
          </a:p>
        </p:txBody>
      </p:sp>
      <p:sp>
        <p:nvSpPr>
          <p:cNvPr id="13" name="Rectangle 12">
            <a:extLst>
              <a:ext uri="{FF2B5EF4-FFF2-40B4-BE49-F238E27FC236}">
                <a16:creationId xmlns:a16="http://schemas.microsoft.com/office/drawing/2014/main" id="{2EC47352-0F2F-CB4E-B608-0EFE24F64F41}"/>
              </a:ext>
            </a:extLst>
          </p:cNvPr>
          <p:cNvSpPr/>
          <p:nvPr/>
        </p:nvSpPr>
        <p:spPr>
          <a:xfrm>
            <a:off x="-56802" y="3535848"/>
            <a:ext cx="2386906" cy="1477328"/>
          </a:xfrm>
          <a:prstGeom prst="rect">
            <a:avLst/>
          </a:prstGeom>
        </p:spPr>
        <p:txBody>
          <a:bodyPr wrap="square">
            <a:spAutoFit/>
          </a:bodyPr>
          <a:lstStyle/>
          <a:p>
            <a:pPr algn="just"/>
            <a:r>
              <a:rPr lang="en-BR" dirty="0"/>
              <a:t>Based on:</a:t>
            </a:r>
          </a:p>
          <a:p>
            <a:pPr algn="just"/>
            <a:r>
              <a:rPr lang="en-BR" dirty="0"/>
              <a:t>125,441 cases </a:t>
            </a:r>
          </a:p>
          <a:p>
            <a:pPr algn="just"/>
            <a:r>
              <a:rPr lang="en-BR" dirty="0"/>
              <a:t>and </a:t>
            </a:r>
          </a:p>
          <a:p>
            <a:pPr algn="just"/>
            <a:r>
              <a:rPr lang="en-BR" dirty="0"/>
              <a:t>490,510 matched controls</a:t>
            </a:r>
          </a:p>
        </p:txBody>
      </p:sp>
      <p:sp>
        <p:nvSpPr>
          <p:cNvPr id="17" name="Right Arrow 16">
            <a:extLst>
              <a:ext uri="{FF2B5EF4-FFF2-40B4-BE49-F238E27FC236}">
                <a16:creationId xmlns:a16="http://schemas.microsoft.com/office/drawing/2014/main" id="{3F999035-6E59-3447-81F2-0FF1A10B75A7}"/>
              </a:ext>
            </a:extLst>
          </p:cNvPr>
          <p:cNvSpPr/>
          <p:nvPr/>
        </p:nvSpPr>
        <p:spPr>
          <a:xfrm rot="16200000">
            <a:off x="3036590" y="6410183"/>
            <a:ext cx="5207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8" name="Right Arrow 17">
            <a:extLst>
              <a:ext uri="{FF2B5EF4-FFF2-40B4-BE49-F238E27FC236}">
                <a16:creationId xmlns:a16="http://schemas.microsoft.com/office/drawing/2014/main" id="{BB6498A4-0645-8C47-9249-2397C7300731}"/>
              </a:ext>
            </a:extLst>
          </p:cNvPr>
          <p:cNvSpPr/>
          <p:nvPr/>
        </p:nvSpPr>
        <p:spPr>
          <a:xfrm rot="16200000">
            <a:off x="6307633" y="6410183"/>
            <a:ext cx="5207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9" name="Right Arrow 18">
            <a:extLst>
              <a:ext uri="{FF2B5EF4-FFF2-40B4-BE49-F238E27FC236}">
                <a16:creationId xmlns:a16="http://schemas.microsoft.com/office/drawing/2014/main" id="{A575319B-0564-E64E-9ECC-D57202E4D6E9}"/>
              </a:ext>
            </a:extLst>
          </p:cNvPr>
          <p:cNvSpPr/>
          <p:nvPr/>
        </p:nvSpPr>
        <p:spPr>
          <a:xfrm rot="16200000">
            <a:off x="5939334" y="6397483"/>
            <a:ext cx="5207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0" name="Right Arrow 19">
            <a:extLst>
              <a:ext uri="{FF2B5EF4-FFF2-40B4-BE49-F238E27FC236}">
                <a16:creationId xmlns:a16="http://schemas.microsoft.com/office/drawing/2014/main" id="{A1161AA2-7A7A-2443-BBC2-8316AF704669}"/>
              </a:ext>
            </a:extLst>
          </p:cNvPr>
          <p:cNvSpPr/>
          <p:nvPr/>
        </p:nvSpPr>
        <p:spPr>
          <a:xfrm rot="16200000">
            <a:off x="3821534" y="6397483"/>
            <a:ext cx="5207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1" name="TextBox 20">
            <a:extLst>
              <a:ext uri="{FF2B5EF4-FFF2-40B4-BE49-F238E27FC236}">
                <a16:creationId xmlns:a16="http://schemas.microsoft.com/office/drawing/2014/main" id="{AB15035F-3429-9D4A-91DD-EDEB69606C62}"/>
              </a:ext>
            </a:extLst>
          </p:cNvPr>
          <p:cNvSpPr txBox="1"/>
          <p:nvPr/>
        </p:nvSpPr>
        <p:spPr>
          <a:xfrm>
            <a:off x="7524328" y="6647903"/>
            <a:ext cx="2386906" cy="207749"/>
          </a:xfrm>
          <a:prstGeom prst="rect">
            <a:avLst/>
          </a:prstGeom>
          <a:noFill/>
        </p:spPr>
        <p:txBody>
          <a:bodyPr wrap="square" rtlCol="0">
            <a:spAutoFit/>
          </a:bodyPr>
          <a:lstStyle/>
          <a:p>
            <a:r>
              <a:rPr lang="en-GB" sz="750" dirty="0" err="1">
                <a:latin typeface="Century Gothic" charset="0"/>
                <a:ea typeface="Century Gothic" charset="0"/>
                <a:cs typeface="Century Gothic" charset="0"/>
              </a:rPr>
              <a:t>Boursi</a:t>
            </a:r>
            <a:r>
              <a:rPr lang="en-GB" sz="750" dirty="0">
                <a:latin typeface="Century Gothic" charset="0"/>
                <a:ea typeface="Century Gothic" charset="0"/>
                <a:cs typeface="Century Gothic" charset="0"/>
              </a:rPr>
              <a:t> et al . Eur J Cancer. 2016</a:t>
            </a:r>
          </a:p>
        </p:txBody>
      </p:sp>
      <p:sp>
        <p:nvSpPr>
          <p:cNvPr id="2" name="Slide Number Placeholder 1">
            <a:extLst>
              <a:ext uri="{FF2B5EF4-FFF2-40B4-BE49-F238E27FC236}">
                <a16:creationId xmlns:a16="http://schemas.microsoft.com/office/drawing/2014/main" id="{24EF78EF-3444-A14E-A91A-847BF1430758}"/>
              </a:ext>
            </a:extLst>
          </p:cNvPr>
          <p:cNvSpPr>
            <a:spLocks noGrp="1"/>
          </p:cNvSpPr>
          <p:nvPr>
            <p:ph type="sldNum" sz="quarter" idx="12"/>
          </p:nvPr>
        </p:nvSpPr>
        <p:spPr>
          <a:xfrm>
            <a:off x="7086600" y="987945"/>
            <a:ext cx="2057400" cy="273844"/>
          </a:xfrm>
        </p:spPr>
        <p:txBody>
          <a:bodyPr/>
          <a:lstStyle/>
          <a:p>
            <a:fld id="{F1F4D3F1-E81F-A944-9BCD-E7B926FE63D3}" type="slidenum">
              <a:rPr lang="en-BR" smtClean="0"/>
              <a:t>4</a:t>
            </a:fld>
            <a:endParaRPr lang="en-BR" dirty="0"/>
          </a:p>
        </p:txBody>
      </p:sp>
      <p:sp>
        <p:nvSpPr>
          <p:cNvPr id="14" name="Title 1">
            <a:extLst>
              <a:ext uri="{FF2B5EF4-FFF2-40B4-BE49-F238E27FC236}">
                <a16:creationId xmlns:a16="http://schemas.microsoft.com/office/drawing/2014/main" id="{18E573FF-F297-F04E-9547-0FAA8F200BA2}"/>
              </a:ext>
            </a:extLst>
          </p:cNvPr>
          <p:cNvSpPr>
            <a:spLocks noGrp="1"/>
          </p:cNvSpPr>
          <p:nvPr>
            <p:ph type="title"/>
          </p:nvPr>
        </p:nvSpPr>
        <p:spPr>
          <a:xfrm>
            <a:off x="618564" y="626830"/>
            <a:ext cx="8489939" cy="994172"/>
          </a:xfrm>
        </p:spPr>
        <p:txBody>
          <a:bodyPr/>
          <a:lstStyle/>
          <a:p>
            <a:pPr algn="ctr"/>
            <a:r>
              <a:rPr lang="en-BR" dirty="0"/>
              <a:t>Epidemiological evidence of the oncomicrobiome</a:t>
            </a:r>
          </a:p>
        </p:txBody>
      </p:sp>
    </p:spTree>
    <p:extLst>
      <p:ext uri="{BB962C8B-B14F-4D97-AF65-F5344CB8AC3E}">
        <p14:creationId xmlns:p14="http://schemas.microsoft.com/office/powerpoint/2010/main" val="93819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66D8-1E75-5B41-A888-999CC7DD51D2}"/>
              </a:ext>
            </a:extLst>
          </p:cNvPr>
          <p:cNvSpPr>
            <a:spLocks noGrp="1"/>
          </p:cNvSpPr>
          <p:nvPr>
            <p:ph type="title"/>
          </p:nvPr>
        </p:nvSpPr>
        <p:spPr>
          <a:xfrm>
            <a:off x="618565" y="626830"/>
            <a:ext cx="7886700" cy="994172"/>
          </a:xfrm>
        </p:spPr>
        <p:txBody>
          <a:bodyPr/>
          <a:lstStyle/>
          <a:p>
            <a:pPr algn="ctr"/>
            <a:r>
              <a:rPr lang="en-BR" dirty="0"/>
              <a:t>Experimental evidence of the oncomicrobiome</a:t>
            </a:r>
          </a:p>
        </p:txBody>
      </p:sp>
      <p:pic>
        <p:nvPicPr>
          <p:cNvPr id="7" name="Picture 6">
            <a:extLst>
              <a:ext uri="{FF2B5EF4-FFF2-40B4-BE49-F238E27FC236}">
                <a16:creationId xmlns:a16="http://schemas.microsoft.com/office/drawing/2014/main" id="{D3A171C0-4C08-6545-9560-F7C9D41C2D7A}"/>
              </a:ext>
            </a:extLst>
          </p:cNvPr>
          <p:cNvPicPr>
            <a:picLocks noChangeAspect="1"/>
          </p:cNvPicPr>
          <p:nvPr/>
        </p:nvPicPr>
        <p:blipFill>
          <a:blip r:embed="rId2"/>
          <a:stretch>
            <a:fillRect/>
          </a:stretch>
        </p:blipFill>
        <p:spPr>
          <a:xfrm>
            <a:off x="1725876" y="2204864"/>
            <a:ext cx="5798451" cy="4321922"/>
          </a:xfrm>
          <a:prstGeom prst="rect">
            <a:avLst/>
          </a:prstGeom>
        </p:spPr>
      </p:pic>
      <p:sp>
        <p:nvSpPr>
          <p:cNvPr id="8" name="Rectangle 7">
            <a:extLst>
              <a:ext uri="{FF2B5EF4-FFF2-40B4-BE49-F238E27FC236}">
                <a16:creationId xmlns:a16="http://schemas.microsoft.com/office/drawing/2014/main" id="{D40A906A-7724-D746-A025-61E19A99C28F}"/>
              </a:ext>
            </a:extLst>
          </p:cNvPr>
          <p:cNvSpPr/>
          <p:nvPr/>
        </p:nvSpPr>
        <p:spPr>
          <a:xfrm>
            <a:off x="1950012" y="1758304"/>
            <a:ext cx="6150379" cy="369332"/>
          </a:xfrm>
          <a:prstGeom prst="rect">
            <a:avLst/>
          </a:prstGeom>
        </p:spPr>
        <p:txBody>
          <a:bodyPr wrap="square">
            <a:spAutoFit/>
          </a:bodyPr>
          <a:lstStyle/>
          <a:p>
            <a:r>
              <a:rPr lang="en-BR" b="1" dirty="0"/>
              <a:t>Gavage of an oncogenic stool microbiome</a:t>
            </a:r>
          </a:p>
        </p:txBody>
      </p:sp>
      <p:sp>
        <p:nvSpPr>
          <p:cNvPr id="9" name="Rectangle 8">
            <a:extLst>
              <a:ext uri="{FF2B5EF4-FFF2-40B4-BE49-F238E27FC236}">
                <a16:creationId xmlns:a16="http://schemas.microsoft.com/office/drawing/2014/main" id="{AB8CDD44-8C4B-CB4F-84EC-6234753DDFCD}"/>
              </a:ext>
            </a:extLst>
          </p:cNvPr>
          <p:cNvSpPr/>
          <p:nvPr/>
        </p:nvSpPr>
        <p:spPr>
          <a:xfrm>
            <a:off x="1237484" y="2118177"/>
            <a:ext cx="7267781" cy="646331"/>
          </a:xfrm>
          <a:prstGeom prst="rect">
            <a:avLst/>
          </a:prstGeom>
        </p:spPr>
        <p:txBody>
          <a:bodyPr wrap="square">
            <a:spAutoFit/>
          </a:bodyPr>
          <a:lstStyle/>
          <a:p>
            <a:r>
              <a:rPr lang="en-BR" b="1" dirty="0"/>
              <a:t>Gavage of stool from responder patients improves response to immunotherapy</a:t>
            </a:r>
          </a:p>
        </p:txBody>
      </p:sp>
      <p:pic>
        <p:nvPicPr>
          <p:cNvPr id="14" name="Picture 13">
            <a:extLst>
              <a:ext uri="{FF2B5EF4-FFF2-40B4-BE49-F238E27FC236}">
                <a16:creationId xmlns:a16="http://schemas.microsoft.com/office/drawing/2014/main" id="{9EE284D4-9AAA-A342-AF54-EDB2CCE0EA77}"/>
              </a:ext>
            </a:extLst>
          </p:cNvPr>
          <p:cNvPicPr>
            <a:picLocks noChangeAspect="1"/>
          </p:cNvPicPr>
          <p:nvPr/>
        </p:nvPicPr>
        <p:blipFill rotWithShape="1">
          <a:blip r:embed="rId3"/>
          <a:srcRect l="1253" t="1012" r="77404" b="80951"/>
          <a:stretch/>
        </p:blipFill>
        <p:spPr>
          <a:xfrm>
            <a:off x="475985" y="3247554"/>
            <a:ext cx="2643265" cy="2845742"/>
          </a:xfrm>
          <a:prstGeom prst="rect">
            <a:avLst/>
          </a:prstGeom>
        </p:spPr>
      </p:pic>
      <p:pic>
        <p:nvPicPr>
          <p:cNvPr id="15" name="Picture 14">
            <a:extLst>
              <a:ext uri="{FF2B5EF4-FFF2-40B4-BE49-F238E27FC236}">
                <a16:creationId xmlns:a16="http://schemas.microsoft.com/office/drawing/2014/main" id="{CDB12A6E-F356-C94F-983A-EA5B5274A8F3}"/>
              </a:ext>
            </a:extLst>
          </p:cNvPr>
          <p:cNvPicPr>
            <a:picLocks noChangeAspect="1"/>
          </p:cNvPicPr>
          <p:nvPr/>
        </p:nvPicPr>
        <p:blipFill rotWithShape="1">
          <a:blip r:embed="rId3"/>
          <a:srcRect t="25197" r="35892" b="52949"/>
          <a:stretch/>
        </p:blipFill>
        <p:spPr>
          <a:xfrm>
            <a:off x="3146576" y="3331044"/>
            <a:ext cx="5863438" cy="2546228"/>
          </a:xfrm>
          <a:prstGeom prst="rect">
            <a:avLst/>
          </a:prstGeom>
        </p:spPr>
      </p:pic>
      <p:sp>
        <p:nvSpPr>
          <p:cNvPr id="10" name="TextBox 9">
            <a:extLst>
              <a:ext uri="{FF2B5EF4-FFF2-40B4-BE49-F238E27FC236}">
                <a16:creationId xmlns:a16="http://schemas.microsoft.com/office/drawing/2014/main" id="{6FDB3CA7-D523-DC40-A6D4-67A75E6215CF}"/>
              </a:ext>
            </a:extLst>
          </p:cNvPr>
          <p:cNvSpPr txBox="1"/>
          <p:nvPr/>
        </p:nvSpPr>
        <p:spPr>
          <a:xfrm>
            <a:off x="6139172" y="6592084"/>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Wong et al. Gastroenterology. 2016</a:t>
            </a:r>
          </a:p>
        </p:txBody>
      </p:sp>
      <p:sp>
        <p:nvSpPr>
          <p:cNvPr id="11" name="TextBox 10">
            <a:extLst>
              <a:ext uri="{FF2B5EF4-FFF2-40B4-BE49-F238E27FC236}">
                <a16:creationId xmlns:a16="http://schemas.microsoft.com/office/drawing/2014/main" id="{0ACD386E-46E1-7844-8C0A-3A3757D1A14D}"/>
              </a:ext>
            </a:extLst>
          </p:cNvPr>
          <p:cNvSpPr txBox="1"/>
          <p:nvPr/>
        </p:nvSpPr>
        <p:spPr>
          <a:xfrm>
            <a:off x="6326587" y="5957555"/>
            <a:ext cx="2386906" cy="207749"/>
          </a:xfrm>
          <a:prstGeom prst="rect">
            <a:avLst/>
          </a:prstGeom>
          <a:noFill/>
        </p:spPr>
        <p:txBody>
          <a:bodyPr wrap="square" rtlCol="0">
            <a:spAutoFit/>
          </a:bodyPr>
          <a:lstStyle/>
          <a:p>
            <a:r>
              <a:rPr lang="en-GB" sz="750" dirty="0" err="1">
                <a:latin typeface="Century Gothic" charset="0"/>
                <a:ea typeface="Century Gothic" charset="0"/>
                <a:cs typeface="Century Gothic" charset="0"/>
              </a:rPr>
              <a:t>Routy</a:t>
            </a:r>
            <a:r>
              <a:rPr lang="en-GB" sz="750" dirty="0">
                <a:latin typeface="Century Gothic" charset="0"/>
                <a:ea typeface="Century Gothic" charset="0"/>
                <a:cs typeface="Century Gothic" charset="0"/>
              </a:rPr>
              <a:t> et al. Science. 2018</a:t>
            </a:r>
          </a:p>
        </p:txBody>
      </p:sp>
      <p:sp>
        <p:nvSpPr>
          <p:cNvPr id="3" name="Slide Number Placeholder 2">
            <a:extLst>
              <a:ext uri="{FF2B5EF4-FFF2-40B4-BE49-F238E27FC236}">
                <a16:creationId xmlns:a16="http://schemas.microsoft.com/office/drawing/2014/main" id="{8FF4B3C9-0920-3147-94C5-47D9E4D3748E}"/>
              </a:ext>
            </a:extLst>
          </p:cNvPr>
          <p:cNvSpPr>
            <a:spLocks noGrp="1"/>
          </p:cNvSpPr>
          <p:nvPr>
            <p:ph type="sldNum" sz="quarter" idx="12"/>
          </p:nvPr>
        </p:nvSpPr>
        <p:spPr/>
        <p:txBody>
          <a:bodyPr/>
          <a:lstStyle/>
          <a:p>
            <a:fld id="{F1F4D3F1-E81F-A944-9BCD-E7B926FE63D3}" type="slidenum">
              <a:rPr lang="en-BR" smtClean="0"/>
              <a:t>5</a:t>
            </a:fld>
            <a:endParaRPr lang="en-BR"/>
          </a:p>
        </p:txBody>
      </p:sp>
    </p:spTree>
    <p:extLst>
      <p:ext uri="{BB962C8B-B14F-4D97-AF65-F5344CB8AC3E}">
        <p14:creationId xmlns:p14="http://schemas.microsoft.com/office/powerpoint/2010/main" val="232902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64" y="980728"/>
            <a:ext cx="7859216" cy="594066"/>
          </a:xfrm>
        </p:spPr>
        <p:txBody>
          <a:bodyPr>
            <a:normAutofit fontScale="90000"/>
          </a:bodyPr>
          <a:lstStyle/>
          <a:p>
            <a:r>
              <a:rPr lang="en-US" sz="2400" dirty="0"/>
              <a:t>Mechanisms of microbial carcinogenesis in colorectal cancer</a:t>
            </a:r>
          </a:p>
        </p:txBody>
      </p:sp>
      <p:pic>
        <p:nvPicPr>
          <p:cNvPr id="4" name="Picture 3" descr="nihms564722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148" y="2325811"/>
            <a:ext cx="7001268" cy="4184385"/>
          </a:xfrm>
          <a:prstGeom prst="rect">
            <a:avLst/>
          </a:prstGeom>
        </p:spPr>
      </p:pic>
      <p:sp>
        <p:nvSpPr>
          <p:cNvPr id="5" name="TextBox 4"/>
          <p:cNvSpPr txBox="1"/>
          <p:nvPr/>
        </p:nvSpPr>
        <p:spPr>
          <a:xfrm>
            <a:off x="1161035" y="6601725"/>
            <a:ext cx="4091872" cy="207749"/>
          </a:xfrm>
          <a:prstGeom prst="rect">
            <a:avLst/>
          </a:prstGeom>
          <a:noFill/>
        </p:spPr>
        <p:txBody>
          <a:bodyPr wrap="square" rtlCol="0">
            <a:spAutoFit/>
          </a:bodyPr>
          <a:lstStyle/>
          <a:p>
            <a:r>
              <a:rPr lang="en-GB" sz="750" dirty="0" err="1">
                <a:latin typeface="Century Gothic" charset="0"/>
                <a:ea typeface="Century Gothic" charset="0"/>
                <a:cs typeface="Century Gothic" charset="0"/>
              </a:rPr>
              <a:t>Schwabe</a:t>
            </a:r>
            <a:r>
              <a:rPr lang="en-GB" sz="750" dirty="0">
                <a:latin typeface="Century Gothic" charset="0"/>
                <a:ea typeface="Century Gothic" charset="0"/>
                <a:cs typeface="Century Gothic" charset="0"/>
              </a:rPr>
              <a:t> RF &amp; </a:t>
            </a:r>
            <a:r>
              <a:rPr lang="en-GB" sz="750" dirty="0" err="1">
                <a:latin typeface="Century Gothic" charset="0"/>
                <a:ea typeface="Century Gothic" charset="0"/>
                <a:cs typeface="Century Gothic" charset="0"/>
              </a:rPr>
              <a:t>Jobin</a:t>
            </a:r>
            <a:r>
              <a:rPr lang="en-GB" sz="750" dirty="0">
                <a:latin typeface="Century Gothic" charset="0"/>
                <a:ea typeface="Century Gothic" charset="0"/>
                <a:cs typeface="Century Gothic" charset="0"/>
              </a:rPr>
              <a:t> C. Nature Rev Cancer. 2013</a:t>
            </a:r>
          </a:p>
        </p:txBody>
      </p:sp>
      <p:sp>
        <p:nvSpPr>
          <p:cNvPr id="6" name="TextBox 5"/>
          <p:cNvSpPr txBox="1"/>
          <p:nvPr/>
        </p:nvSpPr>
        <p:spPr>
          <a:xfrm>
            <a:off x="5642198" y="1702549"/>
            <a:ext cx="2514486" cy="646331"/>
          </a:xfrm>
          <a:prstGeom prst="rect">
            <a:avLst/>
          </a:prstGeom>
          <a:noFill/>
        </p:spPr>
        <p:txBody>
          <a:bodyPr wrap="square" rtlCol="0">
            <a:spAutoFit/>
          </a:bodyPr>
          <a:lstStyle/>
          <a:p>
            <a:pPr algn="ctr"/>
            <a:r>
              <a:rPr lang="en-US" b="1" dirty="0"/>
              <a:t>Microbial metabolites</a:t>
            </a:r>
          </a:p>
        </p:txBody>
      </p:sp>
      <p:sp>
        <p:nvSpPr>
          <p:cNvPr id="7" name="TextBox 6"/>
          <p:cNvSpPr txBox="1"/>
          <p:nvPr/>
        </p:nvSpPr>
        <p:spPr>
          <a:xfrm>
            <a:off x="3693000" y="1789488"/>
            <a:ext cx="1717811" cy="369332"/>
          </a:xfrm>
          <a:prstGeom prst="rect">
            <a:avLst/>
          </a:prstGeom>
          <a:noFill/>
        </p:spPr>
        <p:txBody>
          <a:bodyPr wrap="square" rtlCol="0">
            <a:spAutoFit/>
          </a:bodyPr>
          <a:lstStyle/>
          <a:p>
            <a:r>
              <a:rPr lang="en-US" b="1" dirty="0" err="1"/>
              <a:t>Genotoxins</a:t>
            </a:r>
            <a:endParaRPr lang="en-US" b="1" dirty="0"/>
          </a:p>
        </p:txBody>
      </p:sp>
      <p:sp>
        <p:nvSpPr>
          <p:cNvPr id="8" name="TextBox 7"/>
          <p:cNvSpPr txBox="1"/>
          <p:nvPr/>
        </p:nvSpPr>
        <p:spPr>
          <a:xfrm>
            <a:off x="1331640" y="1709948"/>
            <a:ext cx="2179501" cy="646331"/>
          </a:xfrm>
          <a:prstGeom prst="rect">
            <a:avLst/>
          </a:prstGeom>
          <a:noFill/>
        </p:spPr>
        <p:txBody>
          <a:bodyPr wrap="square" rtlCol="0">
            <a:spAutoFit/>
          </a:bodyPr>
          <a:lstStyle/>
          <a:p>
            <a:pPr algn="ctr"/>
            <a:r>
              <a:rPr lang="en-US" b="1" dirty="0"/>
              <a:t>Changes in the </a:t>
            </a:r>
            <a:r>
              <a:rPr lang="en-US" b="1" dirty="0" err="1"/>
              <a:t>microbiome</a:t>
            </a:r>
            <a:endParaRPr lang="en-US" b="1" dirty="0"/>
          </a:p>
        </p:txBody>
      </p:sp>
      <p:sp>
        <p:nvSpPr>
          <p:cNvPr id="9" name="Rectangle 8"/>
          <p:cNvSpPr/>
          <p:nvPr/>
        </p:nvSpPr>
        <p:spPr>
          <a:xfrm>
            <a:off x="1334519" y="1664825"/>
            <a:ext cx="2067741" cy="679145"/>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86858" y="1744528"/>
            <a:ext cx="1820915" cy="562374"/>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AF29484C-0085-9945-B22C-F09C7F31DF88}" type="slidenum">
              <a:rPr lang="en-US" smtClean="0"/>
              <a:t>6</a:t>
            </a:fld>
            <a:endParaRPr lang="en-US"/>
          </a:p>
        </p:txBody>
      </p:sp>
    </p:spTree>
    <p:extLst>
      <p:ext uri="{BB962C8B-B14F-4D97-AF65-F5344CB8AC3E}">
        <p14:creationId xmlns:p14="http://schemas.microsoft.com/office/powerpoint/2010/main" val="25240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7B28-0868-B349-B46B-63E345F4C8C7}"/>
              </a:ext>
            </a:extLst>
          </p:cNvPr>
          <p:cNvSpPr>
            <a:spLocks noGrp="1"/>
          </p:cNvSpPr>
          <p:nvPr>
            <p:ph type="title"/>
          </p:nvPr>
        </p:nvSpPr>
        <p:spPr>
          <a:xfrm>
            <a:off x="412626" y="620688"/>
            <a:ext cx="8911902" cy="994172"/>
          </a:xfrm>
        </p:spPr>
        <p:txBody>
          <a:bodyPr/>
          <a:lstStyle/>
          <a:p>
            <a:pPr algn="ctr"/>
            <a:r>
              <a:rPr lang="en-BR" sz="2600" dirty="0"/>
              <a:t>The diagnostic potential of the gut microbiome in CRC</a:t>
            </a:r>
          </a:p>
        </p:txBody>
      </p:sp>
      <p:sp>
        <p:nvSpPr>
          <p:cNvPr id="4" name="Slide Number Placeholder 3">
            <a:extLst>
              <a:ext uri="{FF2B5EF4-FFF2-40B4-BE49-F238E27FC236}">
                <a16:creationId xmlns:a16="http://schemas.microsoft.com/office/drawing/2014/main" id="{D4F0E3B1-D611-1C48-9F90-F948B8B712BE}"/>
              </a:ext>
            </a:extLst>
          </p:cNvPr>
          <p:cNvSpPr>
            <a:spLocks noGrp="1"/>
          </p:cNvSpPr>
          <p:nvPr>
            <p:ph type="sldNum" sz="quarter" idx="12"/>
          </p:nvPr>
        </p:nvSpPr>
        <p:spPr/>
        <p:txBody>
          <a:bodyPr/>
          <a:lstStyle/>
          <a:p>
            <a:fld id="{F1F4D3F1-E81F-A944-9BCD-E7B926FE63D3}" type="slidenum">
              <a:rPr lang="en-BR" smtClean="0"/>
              <a:t>7</a:t>
            </a:fld>
            <a:endParaRPr lang="en-BR"/>
          </a:p>
        </p:txBody>
      </p:sp>
      <p:pic>
        <p:nvPicPr>
          <p:cNvPr id="9" name="Picture 8">
            <a:extLst>
              <a:ext uri="{FF2B5EF4-FFF2-40B4-BE49-F238E27FC236}">
                <a16:creationId xmlns:a16="http://schemas.microsoft.com/office/drawing/2014/main" id="{8F45D98C-F438-7E43-9C3F-BC90AF0E02E6}"/>
              </a:ext>
            </a:extLst>
          </p:cNvPr>
          <p:cNvPicPr>
            <a:picLocks noChangeAspect="1"/>
          </p:cNvPicPr>
          <p:nvPr/>
        </p:nvPicPr>
        <p:blipFill>
          <a:blip r:embed="rId3"/>
          <a:stretch>
            <a:fillRect/>
          </a:stretch>
        </p:blipFill>
        <p:spPr>
          <a:xfrm>
            <a:off x="-10585" y="1611204"/>
            <a:ext cx="4793335" cy="2370804"/>
          </a:xfrm>
          <a:prstGeom prst="rect">
            <a:avLst/>
          </a:prstGeom>
        </p:spPr>
      </p:pic>
      <p:pic>
        <p:nvPicPr>
          <p:cNvPr id="10" name="Picture 9">
            <a:extLst>
              <a:ext uri="{FF2B5EF4-FFF2-40B4-BE49-F238E27FC236}">
                <a16:creationId xmlns:a16="http://schemas.microsoft.com/office/drawing/2014/main" id="{0501EE75-8502-CC47-93EE-D8F81734D603}"/>
              </a:ext>
            </a:extLst>
          </p:cNvPr>
          <p:cNvPicPr>
            <a:picLocks noChangeAspect="1"/>
          </p:cNvPicPr>
          <p:nvPr/>
        </p:nvPicPr>
        <p:blipFill>
          <a:blip r:embed="rId4"/>
          <a:stretch>
            <a:fillRect/>
          </a:stretch>
        </p:blipFill>
        <p:spPr>
          <a:xfrm>
            <a:off x="4891947" y="1649452"/>
            <a:ext cx="4235171" cy="2283604"/>
          </a:xfrm>
          <a:prstGeom prst="rect">
            <a:avLst/>
          </a:prstGeom>
        </p:spPr>
      </p:pic>
      <p:pic>
        <p:nvPicPr>
          <p:cNvPr id="11" name="Picture 10">
            <a:extLst>
              <a:ext uri="{FF2B5EF4-FFF2-40B4-BE49-F238E27FC236}">
                <a16:creationId xmlns:a16="http://schemas.microsoft.com/office/drawing/2014/main" id="{CC05449D-19C4-4F41-917D-F88C0787D708}"/>
              </a:ext>
            </a:extLst>
          </p:cNvPr>
          <p:cNvPicPr>
            <a:picLocks noChangeAspect="1"/>
          </p:cNvPicPr>
          <p:nvPr/>
        </p:nvPicPr>
        <p:blipFill>
          <a:blip r:embed="rId5"/>
          <a:stretch>
            <a:fillRect/>
          </a:stretch>
        </p:blipFill>
        <p:spPr>
          <a:xfrm>
            <a:off x="20783" y="4157714"/>
            <a:ext cx="4551217" cy="2099215"/>
          </a:xfrm>
          <a:prstGeom prst="rect">
            <a:avLst/>
          </a:prstGeom>
        </p:spPr>
      </p:pic>
      <p:pic>
        <p:nvPicPr>
          <p:cNvPr id="12" name="Picture 11">
            <a:extLst>
              <a:ext uri="{FF2B5EF4-FFF2-40B4-BE49-F238E27FC236}">
                <a16:creationId xmlns:a16="http://schemas.microsoft.com/office/drawing/2014/main" id="{CC1E6F1A-E808-794C-B07F-FB5E04CE2BB0}"/>
              </a:ext>
            </a:extLst>
          </p:cNvPr>
          <p:cNvPicPr>
            <a:picLocks noChangeAspect="1"/>
          </p:cNvPicPr>
          <p:nvPr/>
        </p:nvPicPr>
        <p:blipFill>
          <a:blip r:embed="rId6"/>
          <a:stretch>
            <a:fillRect/>
          </a:stretch>
        </p:blipFill>
        <p:spPr>
          <a:xfrm>
            <a:off x="4936053" y="4119670"/>
            <a:ext cx="4235171" cy="2333666"/>
          </a:xfrm>
          <a:prstGeom prst="rect">
            <a:avLst/>
          </a:prstGeom>
        </p:spPr>
      </p:pic>
    </p:spTree>
    <p:extLst>
      <p:ext uri="{BB962C8B-B14F-4D97-AF65-F5344CB8AC3E}">
        <p14:creationId xmlns:p14="http://schemas.microsoft.com/office/powerpoint/2010/main" val="171369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7B28-0868-B349-B46B-63E345F4C8C7}"/>
              </a:ext>
            </a:extLst>
          </p:cNvPr>
          <p:cNvSpPr>
            <a:spLocks noGrp="1"/>
          </p:cNvSpPr>
          <p:nvPr>
            <p:ph type="title"/>
          </p:nvPr>
        </p:nvSpPr>
        <p:spPr>
          <a:xfrm>
            <a:off x="412626" y="620688"/>
            <a:ext cx="8911902" cy="994172"/>
          </a:xfrm>
        </p:spPr>
        <p:txBody>
          <a:bodyPr/>
          <a:lstStyle/>
          <a:p>
            <a:pPr algn="ctr"/>
            <a:r>
              <a:rPr lang="en-BR" sz="2600" dirty="0"/>
              <a:t>The diagnostic potential of the gut microbiome in CRC</a:t>
            </a:r>
          </a:p>
        </p:txBody>
      </p:sp>
      <p:sp>
        <p:nvSpPr>
          <p:cNvPr id="4" name="Slide Number Placeholder 3">
            <a:extLst>
              <a:ext uri="{FF2B5EF4-FFF2-40B4-BE49-F238E27FC236}">
                <a16:creationId xmlns:a16="http://schemas.microsoft.com/office/drawing/2014/main" id="{D4F0E3B1-D611-1C48-9F90-F948B8B712BE}"/>
              </a:ext>
            </a:extLst>
          </p:cNvPr>
          <p:cNvSpPr>
            <a:spLocks noGrp="1"/>
          </p:cNvSpPr>
          <p:nvPr>
            <p:ph type="sldNum" sz="quarter" idx="12"/>
          </p:nvPr>
        </p:nvSpPr>
        <p:spPr/>
        <p:txBody>
          <a:bodyPr/>
          <a:lstStyle/>
          <a:p>
            <a:fld id="{F1F4D3F1-E81F-A944-9BCD-E7B926FE63D3}" type="slidenum">
              <a:rPr lang="en-BR" smtClean="0"/>
              <a:t>8</a:t>
            </a:fld>
            <a:endParaRPr lang="en-BR"/>
          </a:p>
        </p:txBody>
      </p:sp>
      <p:sp>
        <p:nvSpPr>
          <p:cNvPr id="5" name="Content Placeholder 2">
            <a:extLst>
              <a:ext uri="{FF2B5EF4-FFF2-40B4-BE49-F238E27FC236}">
                <a16:creationId xmlns:a16="http://schemas.microsoft.com/office/drawing/2014/main" id="{27651B1C-E101-F140-9BFE-40E34FE133BD}"/>
              </a:ext>
            </a:extLst>
          </p:cNvPr>
          <p:cNvSpPr>
            <a:spLocks noGrp="1"/>
          </p:cNvSpPr>
          <p:nvPr>
            <p:ph idx="1"/>
          </p:nvPr>
        </p:nvSpPr>
        <p:spPr>
          <a:xfrm>
            <a:off x="3769086" y="2880333"/>
            <a:ext cx="5338481" cy="3365249"/>
          </a:xfrm>
        </p:spPr>
        <p:txBody>
          <a:bodyPr>
            <a:normAutofit fontScale="92500" lnSpcReduction="20000"/>
          </a:bodyPr>
          <a:lstStyle/>
          <a:p>
            <a:pPr marL="0" indent="0" algn="ctr">
              <a:buNone/>
            </a:pPr>
            <a:r>
              <a:rPr lang="pt-PT" dirty="0" err="1"/>
              <a:t>Machine</a:t>
            </a:r>
            <a:r>
              <a:rPr lang="pt-PT" dirty="0"/>
              <a:t> </a:t>
            </a:r>
            <a:r>
              <a:rPr lang="pt-PT" dirty="0" err="1"/>
              <a:t>learning</a:t>
            </a:r>
            <a:r>
              <a:rPr lang="pt-PT" dirty="0"/>
              <a:t>:</a:t>
            </a:r>
          </a:p>
          <a:p>
            <a:pPr marL="0" indent="0" algn="ctr">
              <a:buNone/>
            </a:pPr>
            <a:endParaRPr lang="pt-PT" dirty="0"/>
          </a:p>
          <a:p>
            <a:pPr marL="0" indent="0">
              <a:buNone/>
            </a:pPr>
            <a:r>
              <a:rPr lang="pt-PT" dirty="0"/>
              <a:t>- </a:t>
            </a:r>
            <a:r>
              <a:rPr lang="pt-PT" dirty="0" err="1"/>
              <a:t>High</a:t>
            </a:r>
            <a:r>
              <a:rPr lang="pt-PT" dirty="0"/>
              <a:t> </a:t>
            </a:r>
            <a:r>
              <a:rPr lang="pt-PT" dirty="0" err="1"/>
              <a:t>prediction</a:t>
            </a:r>
            <a:r>
              <a:rPr lang="pt-PT" dirty="0"/>
              <a:t> </a:t>
            </a:r>
            <a:r>
              <a:rPr lang="pt-PT" dirty="0" err="1"/>
              <a:t>of</a:t>
            </a:r>
            <a:r>
              <a:rPr lang="pt-PT" dirty="0"/>
              <a:t> CRC </a:t>
            </a:r>
            <a:r>
              <a:rPr lang="pt-PT" dirty="0" err="1"/>
              <a:t>using</a:t>
            </a:r>
            <a:r>
              <a:rPr lang="pt-PT" dirty="0"/>
              <a:t> </a:t>
            </a:r>
            <a:r>
              <a:rPr lang="pt-PT" dirty="0" err="1"/>
              <a:t>the</a:t>
            </a:r>
            <a:r>
              <a:rPr lang="pt-PT" dirty="0"/>
              <a:t> </a:t>
            </a:r>
            <a:r>
              <a:rPr lang="pt-PT" dirty="0" err="1"/>
              <a:t>gut</a:t>
            </a:r>
            <a:r>
              <a:rPr lang="pt-PT" dirty="0"/>
              <a:t> </a:t>
            </a:r>
            <a:r>
              <a:rPr lang="pt-PT" dirty="0" err="1"/>
              <a:t>microbiome</a:t>
            </a:r>
            <a:endParaRPr lang="pt-PT" dirty="0"/>
          </a:p>
          <a:p>
            <a:pPr marL="0" indent="0">
              <a:buNone/>
            </a:pPr>
            <a:endParaRPr lang="pt-PT" dirty="0"/>
          </a:p>
          <a:p>
            <a:pPr marL="0" indent="0">
              <a:buNone/>
            </a:pPr>
            <a:r>
              <a:rPr lang="pt-PT" dirty="0"/>
              <a:t>- </a:t>
            </a:r>
            <a:r>
              <a:rPr lang="pt-PT" dirty="0" err="1"/>
              <a:t>Increased</a:t>
            </a:r>
            <a:r>
              <a:rPr lang="pt-PT" dirty="0"/>
              <a:t> </a:t>
            </a:r>
            <a:r>
              <a:rPr lang="pt-PT" dirty="0" err="1"/>
              <a:t>sensitivity</a:t>
            </a:r>
            <a:r>
              <a:rPr lang="pt-PT" dirty="0"/>
              <a:t> (45%) </a:t>
            </a:r>
            <a:r>
              <a:rPr lang="pt-PT" dirty="0" err="1"/>
              <a:t>when</a:t>
            </a:r>
            <a:r>
              <a:rPr lang="pt-PT" dirty="0"/>
              <a:t> </a:t>
            </a:r>
            <a:r>
              <a:rPr lang="pt-PT" dirty="0" err="1"/>
              <a:t>combined</a:t>
            </a:r>
            <a:r>
              <a:rPr lang="pt-PT" dirty="0"/>
              <a:t> </a:t>
            </a:r>
            <a:r>
              <a:rPr lang="pt-PT" dirty="0" err="1"/>
              <a:t>with</a:t>
            </a:r>
            <a:r>
              <a:rPr lang="pt-PT" dirty="0"/>
              <a:t> FOBT</a:t>
            </a:r>
          </a:p>
          <a:p>
            <a:pPr marL="0" indent="0">
              <a:buNone/>
            </a:pPr>
            <a:endParaRPr lang="pt-PT" dirty="0"/>
          </a:p>
          <a:p>
            <a:pPr marL="0" indent="0">
              <a:buNone/>
            </a:pPr>
            <a:r>
              <a:rPr lang="pt-PT" u="sng" dirty="0"/>
              <a:t>Is </a:t>
            </a:r>
            <a:r>
              <a:rPr lang="pt-PT" u="sng" dirty="0" err="1"/>
              <a:t>this</a:t>
            </a:r>
            <a:r>
              <a:rPr lang="pt-PT" u="sng" dirty="0"/>
              <a:t> </a:t>
            </a:r>
            <a:r>
              <a:rPr lang="pt-PT" u="sng" dirty="0" err="1"/>
              <a:t>diagnostic</a:t>
            </a:r>
            <a:r>
              <a:rPr lang="pt-PT" u="sng" dirty="0"/>
              <a:t> </a:t>
            </a:r>
            <a:r>
              <a:rPr lang="pt-PT" u="sng" dirty="0" err="1"/>
              <a:t>potential</a:t>
            </a:r>
            <a:r>
              <a:rPr lang="pt-PT" u="sng" dirty="0"/>
              <a:t> </a:t>
            </a:r>
            <a:r>
              <a:rPr lang="pt-PT" u="sng" dirty="0" err="1"/>
              <a:t>also</a:t>
            </a:r>
            <a:r>
              <a:rPr lang="pt-PT" u="sng" dirty="0"/>
              <a:t> </a:t>
            </a:r>
            <a:r>
              <a:rPr lang="pt-PT" u="sng" dirty="0" err="1"/>
              <a:t>seen</a:t>
            </a:r>
            <a:r>
              <a:rPr lang="pt-PT" u="sng" dirty="0"/>
              <a:t> </a:t>
            </a:r>
            <a:r>
              <a:rPr lang="pt-PT" u="sng" dirty="0" err="1"/>
              <a:t>across</a:t>
            </a:r>
            <a:r>
              <a:rPr lang="pt-PT" u="sng" dirty="0"/>
              <a:t> </a:t>
            </a:r>
            <a:r>
              <a:rPr lang="pt-PT" u="sng" dirty="0" err="1"/>
              <a:t>cohorts</a:t>
            </a:r>
            <a:r>
              <a:rPr lang="pt-PT" u="sng" dirty="0"/>
              <a:t>?</a:t>
            </a:r>
          </a:p>
        </p:txBody>
      </p:sp>
      <p:pic>
        <p:nvPicPr>
          <p:cNvPr id="6" name="Picture 5" descr="Screen Shot 2019-11-19 at 10.50.07.png">
            <a:extLst>
              <a:ext uri="{FF2B5EF4-FFF2-40B4-BE49-F238E27FC236}">
                <a16:creationId xmlns:a16="http://schemas.microsoft.com/office/drawing/2014/main" id="{4F6FC40A-B3B9-0745-A28F-C305F1984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50" y="1645126"/>
            <a:ext cx="6858000" cy="870857"/>
          </a:xfrm>
          <a:prstGeom prst="rect">
            <a:avLst/>
          </a:prstGeom>
        </p:spPr>
      </p:pic>
      <p:pic>
        <p:nvPicPr>
          <p:cNvPr id="7" name="Picture 6" descr="Screen Shot 2018-05-10 at 17.19.12.png">
            <a:extLst>
              <a:ext uri="{FF2B5EF4-FFF2-40B4-BE49-F238E27FC236}">
                <a16:creationId xmlns:a16="http://schemas.microsoft.com/office/drawing/2014/main" id="{ECEE29A3-9992-1041-B076-FEC68D179E9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2605654"/>
            <a:ext cx="3769087" cy="4018696"/>
          </a:xfrm>
          <a:prstGeom prst="rect">
            <a:avLst/>
          </a:prstGeom>
        </p:spPr>
      </p:pic>
      <p:sp>
        <p:nvSpPr>
          <p:cNvPr id="8" name="Rectangle 7">
            <a:extLst>
              <a:ext uri="{FF2B5EF4-FFF2-40B4-BE49-F238E27FC236}">
                <a16:creationId xmlns:a16="http://schemas.microsoft.com/office/drawing/2014/main" id="{81D80101-F047-2347-A6AF-455C800B998C}"/>
              </a:ext>
            </a:extLst>
          </p:cNvPr>
          <p:cNvSpPr/>
          <p:nvPr/>
        </p:nvSpPr>
        <p:spPr>
          <a:xfrm>
            <a:off x="0" y="6627168"/>
            <a:ext cx="3207125" cy="230832"/>
          </a:xfrm>
          <a:prstGeom prst="rect">
            <a:avLst/>
          </a:prstGeom>
        </p:spPr>
        <p:txBody>
          <a:bodyPr wrap="square">
            <a:spAutoFit/>
          </a:bodyPr>
          <a:lstStyle/>
          <a:p>
            <a:r>
              <a:rPr lang="en-GB" sz="900" dirty="0">
                <a:latin typeface="Calibri"/>
                <a:ea typeface="Century Gothic" charset="0"/>
                <a:cs typeface="Calibri"/>
              </a:rPr>
              <a:t>Zeller et al. </a:t>
            </a:r>
            <a:r>
              <a:rPr lang="en-GB" sz="900" dirty="0" err="1">
                <a:latin typeface="Calibri"/>
                <a:ea typeface="Century Gothic" charset="0"/>
                <a:cs typeface="Calibri"/>
              </a:rPr>
              <a:t>Mol</a:t>
            </a:r>
            <a:r>
              <a:rPr lang="en-GB" sz="900" dirty="0">
                <a:latin typeface="Calibri"/>
                <a:ea typeface="Century Gothic" charset="0"/>
                <a:cs typeface="Calibri"/>
              </a:rPr>
              <a:t> Systems Bio. 2014</a:t>
            </a:r>
            <a:endParaRPr lang="en-US" sz="900" dirty="0">
              <a:latin typeface="Calibri"/>
              <a:cs typeface="Calibri"/>
            </a:endParaRPr>
          </a:p>
        </p:txBody>
      </p:sp>
    </p:spTree>
    <p:extLst>
      <p:ext uri="{BB962C8B-B14F-4D97-AF65-F5344CB8AC3E}">
        <p14:creationId xmlns:p14="http://schemas.microsoft.com/office/powerpoint/2010/main" val="327237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24DA10-4669-4844-90DE-846208F0435D}"/>
              </a:ext>
            </a:extLst>
          </p:cNvPr>
          <p:cNvGraphicFramePr>
            <a:graphicFrameLocks noGrp="1"/>
          </p:cNvGraphicFramePr>
          <p:nvPr>
            <p:extLst>
              <p:ext uri="{D42A27DB-BD31-4B8C-83A1-F6EECF244321}">
                <p14:modId xmlns:p14="http://schemas.microsoft.com/office/powerpoint/2010/main" val="2216324959"/>
              </p:ext>
            </p:extLst>
          </p:nvPr>
        </p:nvGraphicFramePr>
        <p:xfrm>
          <a:off x="971600" y="1669402"/>
          <a:ext cx="7986748" cy="4331348"/>
        </p:xfrm>
        <a:graphic>
          <a:graphicData uri="http://schemas.openxmlformats.org/drawingml/2006/table">
            <a:tbl>
              <a:tblPr>
                <a:tableStyleId>{74C1A8A3-306A-4EB7-A6B1-4F7E0EB9C5D6}</a:tableStyleId>
              </a:tblPr>
              <a:tblGrid>
                <a:gridCol w="1556782">
                  <a:extLst>
                    <a:ext uri="{9D8B030D-6E8A-4147-A177-3AD203B41FA5}">
                      <a16:colId xmlns:a16="http://schemas.microsoft.com/office/drawing/2014/main" val="20000"/>
                    </a:ext>
                  </a:extLst>
                </a:gridCol>
                <a:gridCol w="678929">
                  <a:extLst>
                    <a:ext uri="{9D8B030D-6E8A-4147-A177-3AD203B41FA5}">
                      <a16:colId xmlns:a16="http://schemas.microsoft.com/office/drawing/2014/main" val="20001"/>
                    </a:ext>
                  </a:extLst>
                </a:gridCol>
                <a:gridCol w="975471">
                  <a:extLst>
                    <a:ext uri="{9D8B030D-6E8A-4147-A177-3AD203B41FA5}">
                      <a16:colId xmlns:a16="http://schemas.microsoft.com/office/drawing/2014/main" val="20004"/>
                    </a:ext>
                  </a:extLst>
                </a:gridCol>
                <a:gridCol w="1109298">
                  <a:extLst>
                    <a:ext uri="{9D8B030D-6E8A-4147-A177-3AD203B41FA5}">
                      <a16:colId xmlns:a16="http://schemas.microsoft.com/office/drawing/2014/main" val="20003"/>
                    </a:ext>
                  </a:extLst>
                </a:gridCol>
                <a:gridCol w="777043">
                  <a:extLst>
                    <a:ext uri="{9D8B030D-6E8A-4147-A177-3AD203B41FA5}">
                      <a16:colId xmlns:a16="http://schemas.microsoft.com/office/drawing/2014/main" val="20006"/>
                    </a:ext>
                  </a:extLst>
                </a:gridCol>
                <a:gridCol w="1633840">
                  <a:extLst>
                    <a:ext uri="{9D8B030D-6E8A-4147-A177-3AD203B41FA5}">
                      <a16:colId xmlns:a16="http://schemas.microsoft.com/office/drawing/2014/main" val="20007"/>
                    </a:ext>
                  </a:extLst>
                </a:gridCol>
                <a:gridCol w="1255385">
                  <a:extLst>
                    <a:ext uri="{9D8B030D-6E8A-4147-A177-3AD203B41FA5}">
                      <a16:colId xmlns:a16="http://schemas.microsoft.com/office/drawing/2014/main" val="20005"/>
                    </a:ext>
                  </a:extLst>
                </a:gridCol>
              </a:tblGrid>
              <a:tr h="493384">
                <a:tc>
                  <a:txBody>
                    <a:bodyPr/>
                    <a:lstStyle/>
                    <a:p>
                      <a:pPr algn="ctr">
                        <a:lnSpc>
                          <a:spcPct val="115000"/>
                        </a:lnSpc>
                        <a:spcAft>
                          <a:spcPts val="0"/>
                        </a:spcAft>
                      </a:pPr>
                      <a:r>
                        <a:rPr lang="it-IT" sz="1300" b="1" dirty="0">
                          <a:effectLst/>
                        </a:rPr>
                        <a:t>Dataset</a:t>
                      </a:r>
                      <a:endParaRPr lang="it-IT" sz="1300" b="1" dirty="0">
                        <a:solidFill>
                          <a:schemeClr val="bg1"/>
                        </a:solidFill>
                        <a:effectLst/>
                        <a:latin typeface="+mn-lt"/>
                        <a:ea typeface="Arial" panose="020B0604020202020204" pitchFamily="34" charset="0"/>
                      </a:endParaRPr>
                    </a:p>
                  </a:txBody>
                  <a:tcPr marL="34290" marR="34290" marT="34290" marB="34290" anchor="ctr">
                    <a:solidFill>
                      <a:schemeClr val="bg1">
                        <a:lumMod val="85000"/>
                      </a:schemeClr>
                    </a:solidFill>
                  </a:tcPr>
                </a:tc>
                <a:tc>
                  <a:txBody>
                    <a:bodyPr/>
                    <a:lstStyle/>
                    <a:p>
                      <a:pPr algn="ctr">
                        <a:lnSpc>
                          <a:spcPct val="115000"/>
                        </a:lnSpc>
                        <a:spcAft>
                          <a:spcPts val="0"/>
                        </a:spcAft>
                      </a:pPr>
                      <a:r>
                        <a:rPr lang="it-IT" sz="1300" b="1" dirty="0">
                          <a:effectLst/>
                        </a:rPr>
                        <a:t>Total</a:t>
                      </a:r>
                      <a:endParaRPr lang="it-IT" sz="1300" b="1" dirty="0">
                        <a:solidFill>
                          <a:schemeClr val="bg1"/>
                        </a:solidFill>
                        <a:effectLst/>
                        <a:latin typeface="+mn-lt"/>
                      </a:endParaRPr>
                    </a:p>
                  </a:txBody>
                  <a:tcPr marL="34290" marR="34290" marT="34290" marB="34290" anchor="ctr">
                    <a:solidFill>
                      <a:schemeClr val="bg1">
                        <a:lumMod val="85000"/>
                      </a:schemeClr>
                    </a:solidFill>
                  </a:tcPr>
                </a:tc>
                <a:tc>
                  <a:txBody>
                    <a:bodyPr/>
                    <a:lstStyle/>
                    <a:p>
                      <a:pPr algn="ctr">
                        <a:lnSpc>
                          <a:spcPct val="115000"/>
                        </a:lnSpc>
                        <a:spcAft>
                          <a:spcPts val="0"/>
                        </a:spcAft>
                      </a:pPr>
                      <a:r>
                        <a:rPr lang="it-IT" sz="1300" b="1" dirty="0" err="1">
                          <a:effectLst/>
                        </a:rPr>
                        <a:t>Controls</a:t>
                      </a:r>
                      <a:endParaRPr lang="it-IT" sz="1300" b="1" baseline="0" dirty="0">
                        <a:solidFill>
                          <a:schemeClr val="bg1"/>
                        </a:solidFill>
                        <a:effectLst/>
                        <a:latin typeface="+mn-lt"/>
                      </a:endParaRPr>
                    </a:p>
                  </a:txBody>
                  <a:tcPr marL="34290" marR="34290" marT="34290" marB="34290" anchor="ctr">
                    <a:solidFill>
                      <a:schemeClr val="bg1">
                        <a:lumMod val="85000"/>
                      </a:schemeClr>
                    </a:solidFill>
                  </a:tcPr>
                </a:tc>
                <a:tc>
                  <a:txBody>
                    <a:bodyPr/>
                    <a:lstStyle/>
                    <a:p>
                      <a:pPr algn="ctr">
                        <a:lnSpc>
                          <a:spcPct val="115000"/>
                        </a:lnSpc>
                        <a:spcAft>
                          <a:spcPts val="0"/>
                        </a:spcAft>
                      </a:pPr>
                      <a:r>
                        <a:rPr lang="it-IT" sz="1300" b="1" dirty="0" err="1">
                          <a:effectLst/>
                        </a:rPr>
                        <a:t>Adenomas</a:t>
                      </a:r>
                      <a:endParaRPr lang="it-IT" sz="1300" b="1" dirty="0">
                        <a:solidFill>
                          <a:schemeClr val="bg1"/>
                        </a:solidFill>
                        <a:effectLst/>
                        <a:latin typeface="+mn-lt"/>
                        <a:ea typeface="Arial" panose="020B0604020202020204" pitchFamily="34" charset="0"/>
                      </a:endParaRPr>
                    </a:p>
                  </a:txBody>
                  <a:tcPr marL="34290" marR="34290" marT="34290" marB="34290" anchor="ctr">
                    <a:solidFill>
                      <a:schemeClr val="bg1">
                        <a:lumMod val="85000"/>
                      </a:schemeClr>
                    </a:solidFill>
                  </a:tcPr>
                </a:tc>
                <a:tc>
                  <a:txBody>
                    <a:bodyPr/>
                    <a:lstStyle/>
                    <a:p>
                      <a:pPr algn="ctr">
                        <a:lnSpc>
                          <a:spcPct val="115000"/>
                        </a:lnSpc>
                        <a:spcAft>
                          <a:spcPts val="0"/>
                        </a:spcAft>
                      </a:pPr>
                      <a:r>
                        <a:rPr lang="it-IT" sz="1300" b="1" dirty="0">
                          <a:effectLst/>
                        </a:rPr>
                        <a:t>CRC</a:t>
                      </a:r>
                      <a:endParaRPr lang="it-IT" sz="1300" b="1" dirty="0">
                        <a:solidFill>
                          <a:schemeClr val="bg1"/>
                        </a:solidFill>
                        <a:effectLst/>
                        <a:latin typeface="+mn-lt"/>
                        <a:ea typeface="Arial" panose="020B0604020202020204" pitchFamily="34" charset="0"/>
                      </a:endParaRPr>
                    </a:p>
                  </a:txBody>
                  <a:tcPr marL="34290" marR="34290" marT="34290" marB="34290" anchor="ctr">
                    <a:solidFill>
                      <a:schemeClr val="bg1">
                        <a:lumMod val="85000"/>
                      </a:schemeClr>
                    </a:solidFill>
                  </a:tcPr>
                </a:tc>
                <a:tc>
                  <a:txBody>
                    <a:bodyPr/>
                    <a:lstStyle/>
                    <a:p>
                      <a:pPr algn="ctr">
                        <a:lnSpc>
                          <a:spcPct val="115000"/>
                        </a:lnSpc>
                        <a:spcAft>
                          <a:spcPts val="0"/>
                        </a:spcAft>
                      </a:pPr>
                      <a:r>
                        <a:rPr lang="en-US" sz="1300" b="1" dirty="0">
                          <a:effectLst/>
                        </a:rPr>
                        <a:t>No. of reads (×10</a:t>
                      </a:r>
                      <a:r>
                        <a:rPr lang="en-US" sz="1300" b="1" baseline="30000" dirty="0">
                          <a:effectLst/>
                        </a:rPr>
                        <a:t>9</a:t>
                      </a:r>
                      <a:r>
                        <a:rPr lang="en-US" sz="1300" b="1" dirty="0">
                          <a:effectLst/>
                        </a:rPr>
                        <a:t>)</a:t>
                      </a:r>
                      <a:endParaRPr lang="it-IT" sz="1300" b="1" dirty="0">
                        <a:solidFill>
                          <a:schemeClr val="bg1"/>
                        </a:solidFill>
                        <a:effectLst/>
                        <a:latin typeface="+mn-lt"/>
                        <a:ea typeface="Arial" panose="020B0604020202020204" pitchFamily="34" charset="0"/>
                      </a:endParaRPr>
                    </a:p>
                  </a:txBody>
                  <a:tcPr marL="34290" marR="34290" marT="34290" marB="34290" anchor="ctr">
                    <a:solidFill>
                      <a:schemeClr val="bg1">
                        <a:lumMod val="85000"/>
                      </a:schemeClr>
                    </a:solidFill>
                  </a:tcPr>
                </a:tc>
                <a:tc>
                  <a:txBody>
                    <a:bodyPr/>
                    <a:lstStyle/>
                    <a:p>
                      <a:pPr algn="ctr">
                        <a:lnSpc>
                          <a:spcPct val="115000"/>
                        </a:lnSpc>
                        <a:spcAft>
                          <a:spcPts val="0"/>
                        </a:spcAft>
                      </a:pPr>
                      <a:r>
                        <a:rPr lang="it-IT" sz="1300" b="1" dirty="0">
                          <a:effectLst/>
                        </a:rPr>
                        <a:t>Country</a:t>
                      </a:r>
                      <a:endParaRPr lang="it-IT" sz="1300" b="1" dirty="0">
                        <a:solidFill>
                          <a:schemeClr val="bg1"/>
                        </a:solidFill>
                        <a:effectLst/>
                        <a:latin typeface="+mn-lt"/>
                        <a:ea typeface="Arial" panose="020B0604020202020204" pitchFamily="34" charset="0"/>
                      </a:endParaRPr>
                    </a:p>
                  </a:txBody>
                  <a:tcPr marL="34290" marR="34290" marT="34290" marB="34290" anchor="ctr">
                    <a:solidFill>
                      <a:schemeClr val="bg1">
                        <a:lumMod val="85000"/>
                      </a:schemeClr>
                    </a:solidFill>
                  </a:tcPr>
                </a:tc>
                <a:extLst>
                  <a:ext uri="{0D108BD9-81ED-4DB2-BD59-A6C34878D82A}">
                    <a16:rowId xmlns:a16="http://schemas.microsoft.com/office/drawing/2014/main" val="10000"/>
                  </a:ext>
                </a:extLst>
              </a:tr>
              <a:tr h="333380">
                <a:tc>
                  <a:txBody>
                    <a:bodyPr/>
                    <a:lstStyle/>
                    <a:p>
                      <a:pPr algn="ctr">
                        <a:lnSpc>
                          <a:spcPct val="115000"/>
                        </a:lnSpc>
                        <a:spcAft>
                          <a:spcPts val="0"/>
                        </a:spcAft>
                      </a:pPr>
                      <a:r>
                        <a:rPr lang="it-IT" sz="1200" dirty="0">
                          <a:effectLst/>
                        </a:rPr>
                        <a:t>CM_Cohort1</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a:effectLst/>
                        </a:rPr>
                        <a:t>80</a:t>
                      </a:r>
                      <a:endParaRPr lang="it-IT" sz="1200" b="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24</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27</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29</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8.2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Italy</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6"/>
                  </a:ext>
                </a:extLst>
              </a:tr>
              <a:tr h="333380">
                <a:tc>
                  <a:txBody>
                    <a:bodyPr/>
                    <a:lstStyle/>
                    <a:p>
                      <a:pPr algn="ctr">
                        <a:lnSpc>
                          <a:spcPct val="115000"/>
                        </a:lnSpc>
                        <a:spcAft>
                          <a:spcPts val="0"/>
                        </a:spcAft>
                      </a:pPr>
                      <a:r>
                        <a:rPr lang="it-IT" sz="1200" dirty="0">
                          <a:effectLst/>
                        </a:rPr>
                        <a:t>CM_Cohort2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60</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28</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32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5.1</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Italy</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7"/>
                  </a:ext>
                </a:extLst>
              </a:tr>
              <a:tr h="333380">
                <a:tc>
                  <a:txBody>
                    <a:bodyPr/>
                    <a:lstStyle/>
                    <a:p>
                      <a:pPr algn="ctr">
                        <a:lnSpc>
                          <a:spcPct val="115000"/>
                        </a:lnSpc>
                        <a:spcAft>
                          <a:spcPts val="0"/>
                        </a:spcAft>
                      </a:pPr>
                      <a:r>
                        <a:rPr lang="it-IT" sz="1200" dirty="0">
                          <a:effectLst/>
                        </a:rPr>
                        <a:t>ZellerG_2014</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156</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61</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42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53</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9.4</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France</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1"/>
                  </a:ext>
                </a:extLst>
              </a:tr>
              <a:tr h="333380">
                <a:tc>
                  <a:txBody>
                    <a:bodyPr/>
                    <a:lstStyle/>
                    <a:p>
                      <a:pPr algn="ctr">
                        <a:lnSpc>
                          <a:spcPct val="115000"/>
                        </a:lnSpc>
                        <a:spcAft>
                          <a:spcPts val="0"/>
                        </a:spcAft>
                      </a:pPr>
                      <a:r>
                        <a:rPr lang="it-IT" sz="1200" dirty="0">
                          <a:effectLst/>
                        </a:rPr>
                        <a:t>YuJ_2015</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128</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54</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74</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7.2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China</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2"/>
                  </a:ext>
                </a:extLst>
              </a:tr>
              <a:tr h="333380">
                <a:tc>
                  <a:txBody>
                    <a:bodyPr/>
                    <a:lstStyle/>
                    <a:p>
                      <a:pPr algn="ctr">
                        <a:lnSpc>
                          <a:spcPct val="115000"/>
                        </a:lnSpc>
                        <a:spcAft>
                          <a:spcPts val="0"/>
                        </a:spcAft>
                      </a:pPr>
                      <a:r>
                        <a:rPr lang="it-IT" sz="1200" dirty="0">
                          <a:effectLst/>
                        </a:rPr>
                        <a:t>FengQ_2015</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154</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61</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47</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46</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8.3</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Austria</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3"/>
                  </a:ext>
                </a:extLst>
              </a:tr>
              <a:tr h="452535">
                <a:tc>
                  <a:txBody>
                    <a:bodyPr/>
                    <a:lstStyle/>
                    <a:p>
                      <a:pPr algn="ctr">
                        <a:lnSpc>
                          <a:spcPct val="115000"/>
                        </a:lnSpc>
                        <a:spcAft>
                          <a:spcPts val="0"/>
                        </a:spcAft>
                      </a:pPr>
                      <a:r>
                        <a:rPr lang="it-IT" sz="1200" dirty="0">
                          <a:effectLst/>
                        </a:rPr>
                        <a:t>VogtmannE_2016</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a:effectLst/>
                        </a:rPr>
                        <a:t>104</a:t>
                      </a:r>
                      <a:endParaRPr lang="it-IT" sz="1200" b="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52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52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6.9</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USA</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4"/>
                  </a:ext>
                </a:extLst>
              </a:tr>
              <a:tr h="458093">
                <a:tc>
                  <a:txBody>
                    <a:bodyPr/>
                    <a:lstStyle/>
                    <a:p>
                      <a:pPr algn="ctr">
                        <a:lnSpc>
                          <a:spcPct val="115000"/>
                        </a:lnSpc>
                        <a:spcAft>
                          <a:spcPts val="0"/>
                        </a:spcAft>
                      </a:pPr>
                      <a:r>
                        <a:rPr lang="it-IT" sz="1200" dirty="0">
                          <a:effectLst/>
                        </a:rPr>
                        <a:t>HanniganGD_2017</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a:effectLst/>
                        </a:rPr>
                        <a:t>82</a:t>
                      </a:r>
                      <a:endParaRPr lang="it-IT" sz="1200" b="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28</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27</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27</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0.5</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tc>
                  <a:txBody>
                    <a:bodyPr/>
                    <a:lstStyle/>
                    <a:p>
                      <a:pPr algn="ctr">
                        <a:lnSpc>
                          <a:spcPct val="115000"/>
                        </a:lnSpc>
                        <a:spcAft>
                          <a:spcPts val="0"/>
                        </a:spcAft>
                      </a:pPr>
                      <a:r>
                        <a:rPr lang="it-IT" sz="1200" dirty="0">
                          <a:effectLst/>
                        </a:rPr>
                        <a:t>USA, Canada</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1">
                        <a:lumMod val="40000"/>
                        <a:lumOff val="60000"/>
                      </a:schemeClr>
                    </a:solidFill>
                  </a:tcPr>
                </a:tc>
                <a:extLst>
                  <a:ext uri="{0D108BD9-81ED-4DB2-BD59-A6C34878D82A}">
                    <a16:rowId xmlns:a16="http://schemas.microsoft.com/office/drawing/2014/main" val="10005"/>
                  </a:ext>
                </a:extLst>
              </a:tr>
              <a:tr h="458093">
                <a:tc>
                  <a:txBody>
                    <a:bodyPr/>
                    <a:lstStyle/>
                    <a:p>
                      <a:pPr algn="ctr">
                        <a:lnSpc>
                          <a:spcPct val="115000"/>
                        </a:lnSpc>
                        <a:spcAft>
                          <a:spcPts val="0"/>
                        </a:spcAft>
                      </a:pPr>
                      <a:r>
                        <a:rPr lang="it-IT" sz="1200" dirty="0" err="1">
                          <a:effectLst/>
                        </a:rPr>
                        <a:t>Validation</a:t>
                      </a:r>
                      <a:r>
                        <a:rPr lang="it-IT" sz="1200" baseline="0" dirty="0">
                          <a:effectLst/>
                        </a:rPr>
                        <a:t> Cohort1</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125</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65</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60</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b="0" dirty="0">
                          <a:solidFill>
                            <a:schemeClr val="tx1"/>
                          </a:solidFill>
                          <a:effectLst/>
                          <a:latin typeface="+mn-lt"/>
                          <a:ea typeface="Arial" panose="020B0604020202020204" pitchFamily="34" charset="0"/>
                        </a:rPr>
                        <a:t>6.8</a:t>
                      </a: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Germany</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extLst>
                  <a:ext uri="{0D108BD9-81ED-4DB2-BD59-A6C34878D82A}">
                    <a16:rowId xmlns:a16="http://schemas.microsoft.com/office/drawing/2014/main" val="10009"/>
                  </a:ext>
                </a:extLst>
              </a:tr>
              <a:tr h="458093">
                <a:tc>
                  <a:txBody>
                    <a:bodyPr/>
                    <a:lstStyle/>
                    <a:p>
                      <a:pPr algn="ctr">
                        <a:lnSpc>
                          <a:spcPct val="115000"/>
                        </a:lnSpc>
                        <a:spcAft>
                          <a:spcPts val="0"/>
                        </a:spcAft>
                      </a:pPr>
                      <a:r>
                        <a:rPr lang="it-IT" sz="1200" dirty="0" err="1">
                          <a:effectLst/>
                        </a:rPr>
                        <a:t>Validation</a:t>
                      </a:r>
                      <a:r>
                        <a:rPr lang="it-IT" sz="1200" baseline="0" dirty="0">
                          <a:effectLst/>
                        </a:rPr>
                        <a:t> Cohort2</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80</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40</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40</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b="0" dirty="0">
                          <a:solidFill>
                            <a:schemeClr val="tx1"/>
                          </a:solidFill>
                          <a:effectLst/>
                          <a:latin typeface="+mn-lt"/>
                          <a:ea typeface="Arial" panose="020B0604020202020204" pitchFamily="34" charset="0"/>
                        </a:rPr>
                        <a:t>3.6</a:t>
                      </a:r>
                    </a:p>
                  </a:txBody>
                  <a:tcPr marL="34290" marR="34290" marT="34290" marB="34290" anchor="ctr">
                    <a:solidFill>
                      <a:schemeClr val="accent3">
                        <a:lumMod val="40000"/>
                        <a:lumOff val="60000"/>
                      </a:schemeClr>
                    </a:solidFill>
                  </a:tcPr>
                </a:tc>
                <a:tc>
                  <a:txBody>
                    <a:bodyPr/>
                    <a:lstStyle/>
                    <a:p>
                      <a:pPr algn="ctr">
                        <a:lnSpc>
                          <a:spcPct val="115000"/>
                        </a:lnSpc>
                        <a:spcAft>
                          <a:spcPts val="0"/>
                        </a:spcAft>
                      </a:pPr>
                      <a:r>
                        <a:rPr lang="it-IT" sz="1200" dirty="0">
                          <a:effectLst/>
                        </a:rPr>
                        <a:t>Japan</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3">
                        <a:lumMod val="40000"/>
                        <a:lumOff val="60000"/>
                      </a:schemeClr>
                    </a:solidFill>
                  </a:tcPr>
                </a:tc>
                <a:extLst>
                  <a:ext uri="{0D108BD9-81ED-4DB2-BD59-A6C34878D82A}">
                    <a16:rowId xmlns:a16="http://schemas.microsoft.com/office/drawing/2014/main" val="10010"/>
                  </a:ext>
                </a:extLst>
              </a:tr>
              <a:tr h="333380">
                <a:tc>
                  <a:txBody>
                    <a:bodyPr/>
                    <a:lstStyle/>
                    <a:p>
                      <a:pPr algn="ctr">
                        <a:lnSpc>
                          <a:spcPct val="115000"/>
                        </a:lnSpc>
                        <a:spcAft>
                          <a:spcPts val="0"/>
                        </a:spcAft>
                      </a:pPr>
                      <a:r>
                        <a:rPr lang="it-IT" sz="1200" b="1" dirty="0">
                          <a:effectLst/>
                        </a:rPr>
                        <a:t>Total</a:t>
                      </a:r>
                      <a:endParaRPr lang="it-IT" sz="1200" b="1" dirty="0">
                        <a:solidFill>
                          <a:schemeClr val="tx1"/>
                        </a:solidFill>
                        <a:effectLst/>
                        <a:latin typeface="+mn-lt"/>
                        <a:ea typeface="Arial" panose="020B0604020202020204" pitchFamily="34" charset="0"/>
                      </a:endParaRPr>
                    </a:p>
                  </a:txBody>
                  <a:tcPr marL="34290" marR="34290" marT="34290" marB="34290" anchor="ctr">
                    <a:solidFill>
                      <a:schemeClr val="accent2">
                        <a:lumMod val="40000"/>
                        <a:lumOff val="60000"/>
                      </a:schemeClr>
                    </a:solidFill>
                  </a:tcPr>
                </a:tc>
                <a:tc>
                  <a:txBody>
                    <a:bodyPr/>
                    <a:lstStyle/>
                    <a:p>
                      <a:pPr algn="ctr">
                        <a:lnSpc>
                          <a:spcPct val="115000"/>
                        </a:lnSpc>
                        <a:spcAft>
                          <a:spcPts val="0"/>
                        </a:spcAft>
                      </a:pPr>
                      <a:r>
                        <a:rPr lang="it-IT" sz="1200" b="1" dirty="0">
                          <a:effectLst/>
                        </a:rPr>
                        <a:t>969</a:t>
                      </a:r>
                      <a:endParaRPr lang="it-IT" sz="1200" b="1" dirty="0">
                        <a:solidFill>
                          <a:schemeClr val="tx1"/>
                        </a:solidFill>
                        <a:effectLst/>
                        <a:latin typeface="+mn-lt"/>
                        <a:ea typeface="Arial" panose="020B0604020202020204" pitchFamily="34" charset="0"/>
                      </a:endParaRPr>
                    </a:p>
                  </a:txBody>
                  <a:tcPr marL="34290" marR="34290" marT="34290" marB="34290" anchor="ctr">
                    <a:solidFill>
                      <a:schemeClr val="accent2">
                        <a:lumMod val="40000"/>
                        <a:lumOff val="60000"/>
                      </a:schemeClr>
                    </a:solidFill>
                  </a:tcPr>
                </a:tc>
                <a:tc>
                  <a:txBody>
                    <a:bodyPr/>
                    <a:lstStyle/>
                    <a:p>
                      <a:pPr algn="ctr">
                        <a:lnSpc>
                          <a:spcPct val="115000"/>
                        </a:lnSpc>
                        <a:spcAft>
                          <a:spcPts val="0"/>
                        </a:spcAft>
                      </a:pPr>
                      <a:r>
                        <a:rPr lang="it-IT" sz="1200" b="1" dirty="0">
                          <a:effectLst/>
                        </a:rPr>
                        <a:t>413</a:t>
                      </a:r>
                      <a:endParaRPr lang="it-IT" sz="1200" b="1" dirty="0">
                        <a:solidFill>
                          <a:schemeClr val="tx1"/>
                        </a:solidFill>
                        <a:effectLst/>
                        <a:latin typeface="+mn-lt"/>
                        <a:ea typeface="Arial" panose="020B0604020202020204" pitchFamily="34" charset="0"/>
                      </a:endParaRPr>
                    </a:p>
                  </a:txBody>
                  <a:tcPr marL="34290" marR="34290" marT="34290" marB="34290" anchor="ctr">
                    <a:solidFill>
                      <a:schemeClr val="accent2">
                        <a:lumMod val="40000"/>
                        <a:lumOff val="60000"/>
                      </a:schemeClr>
                    </a:solidFill>
                  </a:tcPr>
                </a:tc>
                <a:tc>
                  <a:txBody>
                    <a:bodyPr/>
                    <a:lstStyle/>
                    <a:p>
                      <a:pPr algn="ctr">
                        <a:lnSpc>
                          <a:spcPct val="115000"/>
                        </a:lnSpc>
                        <a:spcAft>
                          <a:spcPts val="0"/>
                        </a:spcAft>
                      </a:pPr>
                      <a:r>
                        <a:rPr lang="it-IT" sz="1200" b="1" dirty="0">
                          <a:effectLst/>
                        </a:rPr>
                        <a:t>143</a:t>
                      </a:r>
                      <a:endParaRPr lang="it-IT" sz="1200" b="1" dirty="0">
                        <a:solidFill>
                          <a:schemeClr val="tx1"/>
                        </a:solidFill>
                        <a:effectLst/>
                        <a:latin typeface="+mn-lt"/>
                        <a:ea typeface="Arial" panose="020B0604020202020204" pitchFamily="34" charset="0"/>
                      </a:endParaRPr>
                    </a:p>
                  </a:txBody>
                  <a:tcPr marL="34290" marR="34290" marT="34290" marB="34290" anchor="ctr">
                    <a:solidFill>
                      <a:schemeClr val="accent2">
                        <a:lumMod val="40000"/>
                        <a:lumOff val="60000"/>
                      </a:schemeClr>
                    </a:solidFill>
                  </a:tcPr>
                </a:tc>
                <a:tc>
                  <a:txBody>
                    <a:bodyPr/>
                    <a:lstStyle/>
                    <a:p>
                      <a:pPr algn="ctr">
                        <a:lnSpc>
                          <a:spcPct val="115000"/>
                        </a:lnSpc>
                        <a:spcAft>
                          <a:spcPts val="0"/>
                        </a:spcAft>
                      </a:pPr>
                      <a:r>
                        <a:rPr lang="it-IT" sz="1200" b="1" dirty="0">
                          <a:effectLst/>
                        </a:rPr>
                        <a:t>413</a:t>
                      </a:r>
                      <a:endParaRPr lang="it-IT" sz="1200" b="1" dirty="0">
                        <a:solidFill>
                          <a:schemeClr val="tx1"/>
                        </a:solidFill>
                        <a:effectLst/>
                        <a:latin typeface="+mn-lt"/>
                        <a:ea typeface="Arial" panose="020B0604020202020204" pitchFamily="34" charset="0"/>
                      </a:endParaRPr>
                    </a:p>
                  </a:txBody>
                  <a:tcPr marL="34290" marR="34290" marT="34290" marB="34290" anchor="ctr">
                    <a:solidFill>
                      <a:schemeClr val="accent2">
                        <a:lumMod val="40000"/>
                        <a:lumOff val="60000"/>
                      </a:schemeClr>
                    </a:solidFill>
                  </a:tcPr>
                </a:tc>
                <a:tc>
                  <a:txBody>
                    <a:bodyPr/>
                    <a:lstStyle/>
                    <a:p>
                      <a:pPr algn="ctr">
                        <a:lnSpc>
                          <a:spcPct val="115000"/>
                        </a:lnSpc>
                        <a:spcAft>
                          <a:spcPts val="0"/>
                        </a:spcAft>
                      </a:pPr>
                      <a:r>
                        <a:rPr lang="it-IT" sz="1200" b="0" dirty="0">
                          <a:solidFill>
                            <a:schemeClr val="tx1"/>
                          </a:solidFill>
                          <a:effectLst/>
                          <a:latin typeface="+mn-lt"/>
                          <a:ea typeface="Arial" panose="020B0604020202020204" pitchFamily="34" charset="0"/>
                        </a:rPr>
                        <a:t>56</a:t>
                      </a:r>
                    </a:p>
                  </a:txBody>
                  <a:tcPr marL="34290" marR="34290" marT="34290" marB="34290" anchor="ctr">
                    <a:solidFill>
                      <a:schemeClr val="accent2">
                        <a:lumMod val="40000"/>
                        <a:lumOff val="60000"/>
                      </a:schemeClr>
                    </a:solidFill>
                  </a:tcPr>
                </a:tc>
                <a:tc>
                  <a:txBody>
                    <a:bodyPr/>
                    <a:lstStyle/>
                    <a:p>
                      <a:pPr algn="ctr">
                        <a:lnSpc>
                          <a:spcPct val="115000"/>
                        </a:lnSpc>
                        <a:spcAft>
                          <a:spcPts val="0"/>
                        </a:spcAft>
                      </a:pPr>
                      <a:r>
                        <a:rPr lang="it-IT" sz="1200" dirty="0">
                          <a:effectLst/>
                        </a:rPr>
                        <a:t>--</a:t>
                      </a:r>
                      <a:endParaRPr lang="it-IT" sz="1200" b="0" dirty="0">
                        <a:solidFill>
                          <a:schemeClr val="tx1"/>
                        </a:solidFill>
                        <a:effectLst/>
                        <a:latin typeface="+mn-lt"/>
                        <a:ea typeface="Arial" panose="020B0604020202020204" pitchFamily="34" charset="0"/>
                      </a:endParaRPr>
                    </a:p>
                  </a:txBody>
                  <a:tcPr marL="34290" marR="34290" marT="34290" marB="34290" anchor="ctr">
                    <a:solidFill>
                      <a:schemeClr val="accent2">
                        <a:lumMod val="40000"/>
                        <a:lumOff val="60000"/>
                      </a:schemeClr>
                    </a:solidFill>
                  </a:tcPr>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F5842AFE-0245-1143-9198-BF27FBA0F9FF}"/>
              </a:ext>
            </a:extLst>
          </p:cNvPr>
          <p:cNvSpPr txBox="1"/>
          <p:nvPr/>
        </p:nvSpPr>
        <p:spPr>
          <a:xfrm>
            <a:off x="7236296" y="6650251"/>
            <a:ext cx="2386906" cy="207749"/>
          </a:xfrm>
          <a:prstGeom prst="rect">
            <a:avLst/>
          </a:prstGeom>
          <a:noFill/>
        </p:spPr>
        <p:txBody>
          <a:bodyPr wrap="square" rtlCol="0">
            <a:spAutoFit/>
          </a:bodyPr>
          <a:lstStyle/>
          <a:p>
            <a:r>
              <a:rPr lang="en-GB" sz="750" dirty="0">
                <a:latin typeface="Century Gothic" charset="0"/>
                <a:ea typeface="Century Gothic" charset="0"/>
                <a:cs typeface="Century Gothic" charset="0"/>
              </a:rPr>
              <a:t>Thomas, </a:t>
            </a:r>
            <a:r>
              <a:rPr lang="en-GB" sz="750" dirty="0" err="1">
                <a:latin typeface="Century Gothic" charset="0"/>
                <a:ea typeface="Century Gothic" charset="0"/>
                <a:cs typeface="Century Gothic" charset="0"/>
              </a:rPr>
              <a:t>Manghi</a:t>
            </a:r>
            <a:r>
              <a:rPr lang="en-GB" sz="750" dirty="0">
                <a:latin typeface="Century Gothic" charset="0"/>
                <a:ea typeface="Century Gothic" charset="0"/>
                <a:cs typeface="Century Gothic" charset="0"/>
              </a:rPr>
              <a:t> et al. Nat Med. 2019</a:t>
            </a:r>
          </a:p>
        </p:txBody>
      </p:sp>
      <p:sp>
        <p:nvSpPr>
          <p:cNvPr id="3" name="Slide Number Placeholder 2">
            <a:extLst>
              <a:ext uri="{FF2B5EF4-FFF2-40B4-BE49-F238E27FC236}">
                <a16:creationId xmlns:a16="http://schemas.microsoft.com/office/drawing/2014/main" id="{E696D7AC-E0D4-9744-AC96-34D427411031}"/>
              </a:ext>
            </a:extLst>
          </p:cNvPr>
          <p:cNvSpPr>
            <a:spLocks noGrp="1"/>
          </p:cNvSpPr>
          <p:nvPr>
            <p:ph type="sldNum" sz="quarter" idx="12"/>
          </p:nvPr>
        </p:nvSpPr>
        <p:spPr>
          <a:xfrm>
            <a:off x="7013386" y="857250"/>
            <a:ext cx="2057400" cy="273844"/>
          </a:xfrm>
        </p:spPr>
        <p:txBody>
          <a:bodyPr/>
          <a:lstStyle/>
          <a:p>
            <a:fld id="{F1F4D3F1-E81F-A944-9BCD-E7B926FE63D3}" type="slidenum">
              <a:rPr lang="en-BR" smtClean="0"/>
              <a:t>9</a:t>
            </a:fld>
            <a:endParaRPr lang="en-BR" dirty="0"/>
          </a:p>
        </p:txBody>
      </p:sp>
      <p:sp>
        <p:nvSpPr>
          <p:cNvPr id="7" name="Rectangle 6">
            <a:extLst>
              <a:ext uri="{FF2B5EF4-FFF2-40B4-BE49-F238E27FC236}">
                <a16:creationId xmlns:a16="http://schemas.microsoft.com/office/drawing/2014/main" id="{FB7F8588-F2E6-B546-BDD6-4611EF27A25C}"/>
              </a:ext>
            </a:extLst>
          </p:cNvPr>
          <p:cNvSpPr/>
          <p:nvPr/>
        </p:nvSpPr>
        <p:spPr>
          <a:xfrm>
            <a:off x="-27710" y="5960067"/>
            <a:ext cx="8729796" cy="1169551"/>
          </a:xfrm>
          <a:prstGeom prst="rect">
            <a:avLst/>
          </a:prstGeom>
        </p:spPr>
        <p:txBody>
          <a:bodyPr wrap="square">
            <a:spAutoFit/>
          </a:bodyPr>
          <a:lstStyle/>
          <a:p>
            <a:r>
              <a:rPr lang="en-US" sz="1400" dirty="0"/>
              <a:t>In collaboration with:</a:t>
            </a:r>
          </a:p>
          <a:p>
            <a:pPr>
              <a:tabLst>
                <a:tab pos="180975" algn="l"/>
              </a:tabLst>
            </a:pPr>
            <a:r>
              <a:rPr lang="en-US" sz="1400" dirty="0"/>
              <a:t>	</a:t>
            </a:r>
            <a:r>
              <a:rPr lang="en-US" sz="1400" dirty="0" err="1"/>
              <a:t>CM_Cohort</a:t>
            </a:r>
            <a:r>
              <a:rPr lang="en-US" sz="1400" dirty="0"/>
              <a:t> 1: Dr. </a:t>
            </a:r>
            <a:r>
              <a:rPr lang="en-US" sz="1400" dirty="0" err="1"/>
              <a:t>Alessio</a:t>
            </a:r>
            <a:r>
              <a:rPr lang="en-US" sz="1400" dirty="0"/>
              <a:t> </a:t>
            </a:r>
            <a:r>
              <a:rPr lang="en-US" sz="1400" dirty="0" err="1"/>
              <a:t>Naccarati</a:t>
            </a:r>
            <a:r>
              <a:rPr lang="en-US" sz="1400" dirty="0"/>
              <a:t>, </a:t>
            </a:r>
            <a:r>
              <a:rPr lang="en-US" sz="1400" i="1" dirty="0"/>
              <a:t>Italian Institute for Genomic Medicine</a:t>
            </a:r>
            <a:r>
              <a:rPr lang="en-US" sz="1400" dirty="0"/>
              <a:t>, Turin </a:t>
            </a:r>
          </a:p>
          <a:p>
            <a:pPr>
              <a:tabLst>
                <a:tab pos="180975" algn="l"/>
              </a:tabLst>
            </a:pPr>
            <a:r>
              <a:rPr lang="en-US" sz="1400" dirty="0"/>
              <a:t>	CM_Cohort2: Prof. Maria Rescigno, </a:t>
            </a:r>
            <a:r>
              <a:rPr lang="en-US" sz="1400" i="1" dirty="0" err="1"/>
              <a:t>Humanitas</a:t>
            </a:r>
            <a:r>
              <a:rPr lang="en-US" sz="1400" i="1" dirty="0"/>
              <a:t> Research Hospital</a:t>
            </a:r>
            <a:r>
              <a:rPr lang="en-US" sz="1400" dirty="0"/>
              <a:t>, Milan</a:t>
            </a:r>
            <a:br>
              <a:rPr lang="en-US" sz="1400" dirty="0"/>
            </a:br>
            <a:r>
              <a:rPr lang="en-US" sz="1400" dirty="0"/>
              <a:t>		       Dr. Sara Gandini &amp; Dr. Davide Serrano, IEO, Milan</a:t>
            </a:r>
          </a:p>
          <a:p>
            <a:pPr>
              <a:tabLst>
                <a:tab pos="180975" algn="l"/>
              </a:tabLst>
            </a:pPr>
            <a:endParaRPr lang="en-US" sz="1400" dirty="0"/>
          </a:p>
        </p:txBody>
      </p:sp>
      <p:sp>
        <p:nvSpPr>
          <p:cNvPr id="8" name="Title 1">
            <a:extLst>
              <a:ext uri="{FF2B5EF4-FFF2-40B4-BE49-F238E27FC236}">
                <a16:creationId xmlns:a16="http://schemas.microsoft.com/office/drawing/2014/main" id="{2355B175-A74D-D742-A76F-02E2E2B93670}"/>
              </a:ext>
            </a:extLst>
          </p:cNvPr>
          <p:cNvSpPr>
            <a:spLocks noGrp="1"/>
          </p:cNvSpPr>
          <p:nvPr>
            <p:ph type="title"/>
          </p:nvPr>
        </p:nvSpPr>
        <p:spPr>
          <a:xfrm>
            <a:off x="-891683" y="303237"/>
            <a:ext cx="10515600" cy="1325563"/>
          </a:xfrm>
        </p:spPr>
        <p:txBody>
          <a:bodyPr/>
          <a:lstStyle/>
          <a:p>
            <a:pPr algn="ctr"/>
            <a:r>
              <a:rPr lang="en-BR" dirty="0"/>
              <a:t>Cohorts</a:t>
            </a:r>
          </a:p>
        </p:txBody>
      </p:sp>
    </p:spTree>
    <p:extLst>
      <p:ext uri="{BB962C8B-B14F-4D97-AF65-F5344CB8AC3E}">
        <p14:creationId xmlns:p14="http://schemas.microsoft.com/office/powerpoint/2010/main" val="3282891973"/>
      </p:ext>
    </p:extLst>
  </p:cSld>
  <p:clrMapOvr>
    <a:masterClrMapping/>
  </p:clrMapOvr>
</p:sld>
</file>

<file path=ppt/theme/theme1.xml><?xml version="1.0" encoding="utf-8"?>
<a:theme xmlns:a="http://schemas.openxmlformats.org/drawingml/2006/main" name="powerpoint ufficio formazione">
  <a:themeElements>
    <a:clrScheme name="powerpoint ufficio formazion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powerpoint ufficio formazion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owerpoint ufficio formazion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powerpoint ufficio formazion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powerpoint ufficio formazion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powerpoint ufficio formazion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powerpoint ufficio formazion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powerpoint ufficio formazion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powerpoint ufficio formazion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powerpoint ufficio formazion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powerpoint ufficio formazion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powerpoint ufficio formazion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ufficio formazione</Template>
  <TotalTime>239</TotalTime>
  <Words>1267</Words>
  <Application>Microsoft Office PowerPoint</Application>
  <PresentationFormat>Presentazione su schermo (4:3)</PresentationFormat>
  <Paragraphs>323</Paragraphs>
  <Slides>29</Slides>
  <Notes>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Arial</vt:lpstr>
      <vt:lpstr>Calibri</vt:lpstr>
      <vt:lpstr>Century Gothic</vt:lpstr>
      <vt:lpstr>Noto Serif</vt:lpstr>
      <vt:lpstr>Tahoma</vt:lpstr>
      <vt:lpstr>Times New Roman</vt:lpstr>
      <vt:lpstr>Verdana</vt:lpstr>
      <vt:lpstr>Wingdings</vt:lpstr>
      <vt:lpstr>powerpoint ufficio formazione</vt:lpstr>
      <vt:lpstr>IRCBG_20081 “Metagenomica e culturomica:  aspetti complementari della "microbiologia omica"</vt:lpstr>
      <vt:lpstr>What is the microbiome?</vt:lpstr>
      <vt:lpstr>Presentazione standard di PowerPoint</vt:lpstr>
      <vt:lpstr>Epidemiological evidence of the oncomicrobiome</vt:lpstr>
      <vt:lpstr>Experimental evidence of the oncomicrobiome</vt:lpstr>
      <vt:lpstr>Mechanisms of microbial carcinogenesis in colorectal cancer</vt:lpstr>
      <vt:lpstr>The diagnostic potential of the gut microbiome in CRC</vt:lpstr>
      <vt:lpstr>The diagnostic potential of the gut microbiome in CRC</vt:lpstr>
      <vt:lpstr>Cohorts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Combining –omics to detect CRC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Summary</vt:lpstr>
      <vt:lpstr>Presentazione standard di PowerPoint</vt:lpstr>
    </vt:vector>
  </TitlesOfParts>
  <Company>IRCCS Burlo Garofolo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IRCBG_20024 “Gravidanza a basso rischio:  gestione dell’ostetrica”</dc:title>
  <dc:creator>Aleksandra Elzbieta Wernik</dc:creator>
  <cp:lastModifiedBy>Aleksandra Elzbieta Wernik</cp:lastModifiedBy>
  <cp:revision>52</cp:revision>
  <dcterms:created xsi:type="dcterms:W3CDTF">2020-10-30T14:24:13Z</dcterms:created>
  <dcterms:modified xsi:type="dcterms:W3CDTF">2020-12-09T12:45:54Z</dcterms:modified>
</cp:coreProperties>
</file>