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77" r:id="rId3"/>
    <p:sldId id="278" r:id="rId4"/>
    <p:sldId id="286" r:id="rId5"/>
    <p:sldId id="287" r:id="rId6"/>
    <p:sldId id="288" r:id="rId7"/>
    <p:sldId id="285" r:id="rId8"/>
    <p:sldId id="279" r:id="rId9"/>
    <p:sldId id="280" r:id="rId10"/>
    <p:sldId id="282" r:id="rId11"/>
    <p:sldId id="283" r:id="rId12"/>
    <p:sldId id="284" r:id="rId13"/>
    <p:sldId id="261" r:id="rId14"/>
    <p:sldId id="262" r:id="rId15"/>
    <p:sldId id="263" r:id="rId16"/>
    <p:sldId id="264" r:id="rId17"/>
    <p:sldId id="265" r:id="rId18"/>
    <p:sldId id="266" r:id="rId19"/>
    <p:sldId id="267" r:id="rId20"/>
    <p:sldId id="258" r:id="rId21"/>
    <p:sldId id="259" r:id="rId22"/>
    <p:sldId id="308" r:id="rId23"/>
    <p:sldId id="327"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8" d="100"/>
          <a:sy n="118" d="100"/>
        </p:scale>
        <p:origin x="-27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CF1380-DBEB-48D5-A4B0-B2614605F90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DF747C1E-1F1E-4A20-A733-AAE5A5C9A3AF}">
      <dgm:prSet phldrT="[Testo]" custT="1"/>
      <dgm:spPr/>
      <dgm:t>
        <a:bodyPr/>
        <a:lstStyle/>
        <a:p>
          <a:r>
            <a:rPr lang="it-IT" sz="1600" dirty="0" smtClean="0">
              <a:latin typeface="Trebuchet MS" pitchFamily="34" charset="0"/>
            </a:rPr>
            <a:t>Di regolamentazione</a:t>
          </a:r>
          <a:endParaRPr lang="it-IT" sz="1600" dirty="0">
            <a:latin typeface="Trebuchet MS" pitchFamily="34" charset="0"/>
          </a:endParaRPr>
        </a:p>
      </dgm:t>
    </dgm:pt>
    <dgm:pt modelId="{FD5006D2-A79C-48FF-AA62-871706A9FB45}" type="parTrans" cxnId="{DF508F0A-4B00-4EA3-AA7C-026ECE77E403}">
      <dgm:prSet/>
      <dgm:spPr/>
      <dgm:t>
        <a:bodyPr/>
        <a:lstStyle/>
        <a:p>
          <a:endParaRPr lang="it-IT" sz="1600">
            <a:latin typeface="Trebuchet MS" pitchFamily="34" charset="0"/>
          </a:endParaRPr>
        </a:p>
      </dgm:t>
    </dgm:pt>
    <dgm:pt modelId="{AAE9C488-1539-4A37-9A01-F7859F63D251}" type="sibTrans" cxnId="{DF508F0A-4B00-4EA3-AA7C-026ECE77E403}">
      <dgm:prSet/>
      <dgm:spPr/>
      <dgm:t>
        <a:bodyPr/>
        <a:lstStyle/>
        <a:p>
          <a:endParaRPr lang="it-IT" sz="1600">
            <a:latin typeface="Trebuchet MS" pitchFamily="34" charset="0"/>
          </a:endParaRPr>
        </a:p>
      </dgm:t>
    </dgm:pt>
    <dgm:pt modelId="{46B9F04E-5551-48F6-BA41-63A4866EB270}">
      <dgm:prSet phldrT="[Testo]" custT="1"/>
      <dgm:spPr/>
      <dgm:t>
        <a:bodyPr/>
        <a:lstStyle/>
        <a:p>
          <a:r>
            <a:rPr lang="it-IT" sz="1400" dirty="0" smtClean="0">
              <a:latin typeface="Trebuchet MS" pitchFamily="34" charset="0"/>
            </a:rPr>
            <a:t>Forniscono aiuto e consulenza agli Stati Membri e ai cittadini</a:t>
          </a:r>
          <a:endParaRPr lang="it-IT" sz="1400" dirty="0">
            <a:latin typeface="Trebuchet MS" pitchFamily="34" charset="0"/>
          </a:endParaRPr>
        </a:p>
      </dgm:t>
    </dgm:pt>
    <dgm:pt modelId="{51CA0A11-762F-4DD7-BB0B-F12259F41EEC}" type="parTrans" cxnId="{AFC6A215-85A0-4826-B7F5-E8F0C2E56906}">
      <dgm:prSet/>
      <dgm:spPr/>
      <dgm:t>
        <a:bodyPr/>
        <a:lstStyle/>
        <a:p>
          <a:endParaRPr lang="it-IT" sz="1600">
            <a:latin typeface="Trebuchet MS" pitchFamily="34" charset="0"/>
          </a:endParaRPr>
        </a:p>
      </dgm:t>
    </dgm:pt>
    <dgm:pt modelId="{E21A33A5-6F2D-48B9-9EBA-3DEB66A6B4FB}" type="sibTrans" cxnId="{AFC6A215-85A0-4826-B7F5-E8F0C2E56906}">
      <dgm:prSet/>
      <dgm:spPr/>
      <dgm:t>
        <a:bodyPr/>
        <a:lstStyle/>
        <a:p>
          <a:endParaRPr lang="it-IT" sz="1600">
            <a:latin typeface="Trebuchet MS" pitchFamily="34" charset="0"/>
          </a:endParaRPr>
        </a:p>
      </dgm:t>
    </dgm:pt>
    <dgm:pt modelId="{27A367DE-A29C-4D3F-901B-4B4F4E63878F}">
      <dgm:prSet phldrT="[Testo]" custT="1"/>
      <dgm:spPr/>
      <dgm:t>
        <a:bodyPr/>
        <a:lstStyle/>
        <a:p>
          <a:r>
            <a:rPr lang="it-IT" sz="1600" dirty="0" smtClean="0">
              <a:latin typeface="Trebuchet MS" pitchFamily="34" charset="0"/>
            </a:rPr>
            <a:t>Di </a:t>
          </a:r>
          <a:r>
            <a:rPr lang="it-IT" sz="1600" dirty="0" err="1" smtClean="0">
              <a:latin typeface="Trebuchet MS" pitchFamily="34" charset="0"/>
            </a:rPr>
            <a:t>Euratom</a:t>
          </a:r>
          <a:endParaRPr lang="it-IT" sz="1600" dirty="0">
            <a:latin typeface="Trebuchet MS" pitchFamily="34" charset="0"/>
          </a:endParaRPr>
        </a:p>
      </dgm:t>
    </dgm:pt>
    <dgm:pt modelId="{53E3D805-46D0-4E69-A942-6A4F1E9CB50A}" type="parTrans" cxnId="{5840E9F2-E60E-40C6-B539-2FBE9D31D82A}">
      <dgm:prSet/>
      <dgm:spPr/>
      <dgm:t>
        <a:bodyPr/>
        <a:lstStyle/>
        <a:p>
          <a:endParaRPr lang="it-IT" sz="1600">
            <a:latin typeface="Trebuchet MS" pitchFamily="34" charset="0"/>
          </a:endParaRPr>
        </a:p>
      </dgm:t>
    </dgm:pt>
    <dgm:pt modelId="{4B00769D-DF81-4626-902A-1252A32D8DC6}" type="sibTrans" cxnId="{5840E9F2-E60E-40C6-B539-2FBE9D31D82A}">
      <dgm:prSet/>
      <dgm:spPr/>
      <dgm:t>
        <a:bodyPr/>
        <a:lstStyle/>
        <a:p>
          <a:endParaRPr lang="it-IT" sz="1600">
            <a:latin typeface="Trebuchet MS" pitchFamily="34" charset="0"/>
          </a:endParaRPr>
        </a:p>
      </dgm:t>
    </dgm:pt>
    <dgm:pt modelId="{97439392-DE8A-4751-B11A-2534AFAB86E4}">
      <dgm:prSet phldrT="[Testo]" custT="1"/>
      <dgm:spPr/>
      <dgm:t>
        <a:bodyPr/>
        <a:lstStyle/>
        <a:p>
          <a:r>
            <a:rPr lang="it-IT" sz="1400" dirty="0" smtClean="0">
              <a:latin typeface="Trebuchet MS" pitchFamily="34" charset="0"/>
            </a:rPr>
            <a:t>Costituite per realizzare gli obiettivi del trattato che istituisce la Comunità Europea dell’Energia Atomica</a:t>
          </a:r>
          <a:endParaRPr lang="it-IT" sz="1400" dirty="0">
            <a:latin typeface="Trebuchet MS" pitchFamily="34" charset="0"/>
          </a:endParaRPr>
        </a:p>
      </dgm:t>
    </dgm:pt>
    <dgm:pt modelId="{570FA0B2-FB61-4FD9-AD43-8F6E18E4DB12}" type="parTrans" cxnId="{60AFFDF8-56D1-438F-B059-E730473A099A}">
      <dgm:prSet/>
      <dgm:spPr/>
      <dgm:t>
        <a:bodyPr/>
        <a:lstStyle/>
        <a:p>
          <a:endParaRPr lang="it-IT" sz="1600">
            <a:latin typeface="Trebuchet MS" pitchFamily="34" charset="0"/>
          </a:endParaRPr>
        </a:p>
      </dgm:t>
    </dgm:pt>
    <dgm:pt modelId="{3320F6F8-B48B-47C8-8598-BF0F3385EF9F}" type="sibTrans" cxnId="{60AFFDF8-56D1-438F-B059-E730473A099A}">
      <dgm:prSet/>
      <dgm:spPr/>
      <dgm:t>
        <a:bodyPr/>
        <a:lstStyle/>
        <a:p>
          <a:endParaRPr lang="it-IT" sz="1600">
            <a:latin typeface="Trebuchet MS" pitchFamily="34" charset="0"/>
          </a:endParaRPr>
        </a:p>
      </dgm:t>
    </dgm:pt>
    <dgm:pt modelId="{EB746929-9E81-43FC-AA33-D5AAA5BAFF89}">
      <dgm:prSet phldrT="[Testo]" custT="1"/>
      <dgm:spPr/>
      <dgm:t>
        <a:bodyPr/>
        <a:lstStyle/>
        <a:p>
          <a:r>
            <a:rPr lang="it-IT" sz="1600" dirty="0" smtClean="0">
              <a:latin typeface="Trebuchet MS" pitchFamily="34" charset="0"/>
            </a:rPr>
            <a:t>Esecutive</a:t>
          </a:r>
          <a:endParaRPr lang="it-IT" sz="1600" dirty="0">
            <a:latin typeface="Trebuchet MS" pitchFamily="34" charset="0"/>
          </a:endParaRPr>
        </a:p>
      </dgm:t>
    </dgm:pt>
    <dgm:pt modelId="{51620C4D-2467-4363-9C38-F5822125A523}" type="parTrans" cxnId="{8DC25DB9-A0E2-4CC0-864E-D2800AD93BD7}">
      <dgm:prSet/>
      <dgm:spPr/>
      <dgm:t>
        <a:bodyPr/>
        <a:lstStyle/>
        <a:p>
          <a:endParaRPr lang="it-IT" sz="1600">
            <a:latin typeface="Trebuchet MS" pitchFamily="34" charset="0"/>
          </a:endParaRPr>
        </a:p>
      </dgm:t>
    </dgm:pt>
    <dgm:pt modelId="{6539634F-6A5A-4714-BF4A-7262F2287E1B}" type="sibTrans" cxnId="{8DC25DB9-A0E2-4CC0-864E-D2800AD93BD7}">
      <dgm:prSet/>
      <dgm:spPr/>
      <dgm:t>
        <a:bodyPr/>
        <a:lstStyle/>
        <a:p>
          <a:endParaRPr lang="it-IT" sz="1600">
            <a:latin typeface="Trebuchet MS" pitchFamily="34" charset="0"/>
          </a:endParaRPr>
        </a:p>
      </dgm:t>
    </dgm:pt>
    <dgm:pt modelId="{B3DF92F2-79E0-4906-A960-B1382F7D8ACE}">
      <dgm:prSet phldrT="[Testo]" custT="1"/>
      <dgm:spPr/>
      <dgm:t>
        <a:bodyPr/>
        <a:lstStyle/>
        <a:p>
          <a:r>
            <a:rPr lang="it-IT" sz="1400" dirty="0" smtClean="0">
              <a:latin typeface="Trebuchet MS" pitchFamily="34" charset="0"/>
            </a:rPr>
            <a:t>Istituite per svolgere determinati compiti relativi alla gestione di uno o più programmi comunitari</a:t>
          </a:r>
          <a:endParaRPr lang="it-IT" sz="1400" dirty="0">
            <a:latin typeface="Trebuchet MS" pitchFamily="34" charset="0"/>
          </a:endParaRPr>
        </a:p>
      </dgm:t>
    </dgm:pt>
    <dgm:pt modelId="{D30B5462-1A8D-4453-8500-8DE41A17CF6C}" type="parTrans" cxnId="{23B1E341-7C5B-42F3-9A09-A43BA58B7043}">
      <dgm:prSet/>
      <dgm:spPr/>
      <dgm:t>
        <a:bodyPr/>
        <a:lstStyle/>
        <a:p>
          <a:endParaRPr lang="it-IT" sz="1600">
            <a:latin typeface="Trebuchet MS" pitchFamily="34" charset="0"/>
          </a:endParaRPr>
        </a:p>
      </dgm:t>
    </dgm:pt>
    <dgm:pt modelId="{83E07BCB-0F60-472B-A248-EB1A422BC7B9}" type="sibTrans" cxnId="{23B1E341-7C5B-42F3-9A09-A43BA58B7043}">
      <dgm:prSet/>
      <dgm:spPr/>
      <dgm:t>
        <a:bodyPr/>
        <a:lstStyle/>
        <a:p>
          <a:endParaRPr lang="it-IT" sz="1600">
            <a:latin typeface="Trebuchet MS" pitchFamily="34" charset="0"/>
          </a:endParaRPr>
        </a:p>
      </dgm:t>
    </dgm:pt>
    <dgm:pt modelId="{0C25E5C3-7599-4D15-92F6-0083CB754ACC}">
      <dgm:prSet phldrT="[Testo]" custT="1"/>
      <dgm:spPr/>
      <dgm:t>
        <a:bodyPr/>
        <a:lstStyle/>
        <a:p>
          <a:r>
            <a:rPr lang="it-IT" sz="1600" dirty="0" smtClean="0">
              <a:latin typeface="Trebuchet MS" pitchFamily="34" charset="0"/>
            </a:rPr>
            <a:t>Organi di vigilanza finanziaria</a:t>
          </a:r>
          <a:endParaRPr lang="it-IT" sz="1600" dirty="0">
            <a:latin typeface="Trebuchet MS" pitchFamily="34" charset="0"/>
          </a:endParaRPr>
        </a:p>
      </dgm:t>
    </dgm:pt>
    <dgm:pt modelId="{D81E688D-FF08-4D7C-885C-C16BFEF3EB23}" type="parTrans" cxnId="{B1426368-03B5-446B-9AB5-16C484014D1E}">
      <dgm:prSet/>
      <dgm:spPr/>
      <dgm:t>
        <a:bodyPr/>
        <a:lstStyle/>
        <a:p>
          <a:endParaRPr lang="it-IT" sz="1600">
            <a:latin typeface="Trebuchet MS" pitchFamily="34" charset="0"/>
          </a:endParaRPr>
        </a:p>
      </dgm:t>
    </dgm:pt>
    <dgm:pt modelId="{55834366-A02B-4FF5-886D-0BEFAA6AD8EC}" type="sibTrans" cxnId="{B1426368-03B5-446B-9AB5-16C484014D1E}">
      <dgm:prSet/>
      <dgm:spPr/>
      <dgm:t>
        <a:bodyPr/>
        <a:lstStyle/>
        <a:p>
          <a:endParaRPr lang="it-IT" sz="1600">
            <a:latin typeface="Trebuchet MS" pitchFamily="34" charset="0"/>
          </a:endParaRPr>
        </a:p>
      </dgm:t>
    </dgm:pt>
    <dgm:pt modelId="{D4B7AEB3-8840-4349-952B-F9358532DD43}">
      <dgm:prSet phldrT="[Testo]" custT="1"/>
      <dgm:spPr/>
      <dgm:t>
        <a:bodyPr/>
        <a:lstStyle/>
        <a:p>
          <a:r>
            <a:rPr lang="it-IT" sz="1600" dirty="0" smtClean="0">
              <a:latin typeface="Trebuchet MS" pitchFamily="34" charset="0"/>
            </a:rPr>
            <a:t>Istituto Europeo di Innovazione </a:t>
          </a:r>
          <a:r>
            <a:rPr lang="it-IT" sz="1600" dirty="0" err="1" smtClean="0">
              <a:latin typeface="Trebuchet MS" pitchFamily="34" charset="0"/>
            </a:rPr>
            <a:t>Tecnol</a:t>
          </a:r>
          <a:r>
            <a:rPr lang="it-IT" sz="1600" dirty="0" smtClean="0">
              <a:latin typeface="Trebuchet MS" pitchFamily="34" charset="0"/>
            </a:rPr>
            <a:t>.</a:t>
          </a:r>
          <a:endParaRPr lang="it-IT" sz="1600" dirty="0">
            <a:latin typeface="Trebuchet MS" pitchFamily="34" charset="0"/>
          </a:endParaRPr>
        </a:p>
      </dgm:t>
    </dgm:pt>
    <dgm:pt modelId="{9DFB1EB9-5EB3-48C0-BD75-B2F2C10D2CB3}" type="parTrans" cxnId="{599685FF-6F4C-4462-B52D-8E465A5722C8}">
      <dgm:prSet/>
      <dgm:spPr/>
      <dgm:t>
        <a:bodyPr/>
        <a:lstStyle/>
        <a:p>
          <a:endParaRPr lang="it-IT" sz="1600">
            <a:latin typeface="Trebuchet MS" pitchFamily="34" charset="0"/>
          </a:endParaRPr>
        </a:p>
      </dgm:t>
    </dgm:pt>
    <dgm:pt modelId="{F821BA1C-4EEB-4A3E-AEAC-B7982C6F3CC1}" type="sibTrans" cxnId="{599685FF-6F4C-4462-B52D-8E465A5722C8}">
      <dgm:prSet/>
      <dgm:spPr/>
      <dgm:t>
        <a:bodyPr/>
        <a:lstStyle/>
        <a:p>
          <a:endParaRPr lang="it-IT" sz="1600">
            <a:latin typeface="Trebuchet MS" pitchFamily="34" charset="0"/>
          </a:endParaRPr>
        </a:p>
      </dgm:t>
    </dgm:pt>
    <dgm:pt modelId="{DB6F9305-31AB-41C0-9E56-7FC0EB5D8DAF}" type="pres">
      <dgm:prSet presAssocID="{C7CF1380-DBEB-48D5-A4B0-B2614605F900}" presName="Name0" presStyleCnt="0">
        <dgm:presLayoutVars>
          <dgm:dir/>
          <dgm:animLvl val="lvl"/>
          <dgm:resizeHandles val="exact"/>
        </dgm:presLayoutVars>
      </dgm:prSet>
      <dgm:spPr/>
      <dgm:t>
        <a:bodyPr/>
        <a:lstStyle/>
        <a:p>
          <a:endParaRPr lang="it-IT"/>
        </a:p>
      </dgm:t>
    </dgm:pt>
    <dgm:pt modelId="{C1CA5CD1-F682-4253-AA28-62E7D22F28A3}" type="pres">
      <dgm:prSet presAssocID="{DF747C1E-1F1E-4A20-A733-AAE5A5C9A3AF}" presName="linNode" presStyleCnt="0"/>
      <dgm:spPr/>
    </dgm:pt>
    <dgm:pt modelId="{68DC7CB1-6E68-44BD-8918-994F767D1973}" type="pres">
      <dgm:prSet presAssocID="{DF747C1E-1F1E-4A20-A733-AAE5A5C9A3AF}" presName="parentText" presStyleLbl="node1" presStyleIdx="0" presStyleCnt="5" custScaleX="86282" custLinFactNeighborX="-1929" custLinFactNeighborY="7102">
        <dgm:presLayoutVars>
          <dgm:chMax val="1"/>
          <dgm:bulletEnabled val="1"/>
        </dgm:presLayoutVars>
      </dgm:prSet>
      <dgm:spPr/>
      <dgm:t>
        <a:bodyPr/>
        <a:lstStyle/>
        <a:p>
          <a:endParaRPr lang="it-IT"/>
        </a:p>
      </dgm:t>
    </dgm:pt>
    <dgm:pt modelId="{7C16DA7F-DB06-4DFA-BE92-1F90A3778764}" type="pres">
      <dgm:prSet presAssocID="{DF747C1E-1F1E-4A20-A733-AAE5A5C9A3AF}" presName="descendantText" presStyleLbl="alignAccFollowNode1" presStyleIdx="0" presStyleCnt="3" custLinFactNeighborY="8297">
        <dgm:presLayoutVars>
          <dgm:bulletEnabled val="1"/>
        </dgm:presLayoutVars>
      </dgm:prSet>
      <dgm:spPr/>
      <dgm:t>
        <a:bodyPr/>
        <a:lstStyle/>
        <a:p>
          <a:endParaRPr lang="it-IT"/>
        </a:p>
      </dgm:t>
    </dgm:pt>
    <dgm:pt modelId="{F27DB753-69D4-41E7-9FA1-C22767BE9C29}" type="pres">
      <dgm:prSet presAssocID="{AAE9C488-1539-4A37-9A01-F7859F63D251}" presName="sp" presStyleCnt="0"/>
      <dgm:spPr/>
    </dgm:pt>
    <dgm:pt modelId="{9BB2960D-7456-4B20-BB8A-BD17ADE2F8EA}" type="pres">
      <dgm:prSet presAssocID="{27A367DE-A29C-4D3F-901B-4B4F4E63878F}" presName="linNode" presStyleCnt="0"/>
      <dgm:spPr/>
    </dgm:pt>
    <dgm:pt modelId="{A3E3FB13-7C24-4A26-9107-FE157DEAF98E}" type="pres">
      <dgm:prSet presAssocID="{27A367DE-A29C-4D3F-901B-4B4F4E63878F}" presName="parentText" presStyleLbl="node1" presStyleIdx="1" presStyleCnt="5" custScaleX="86282" custLinFactNeighborX="-1929" custLinFactNeighborY="7102">
        <dgm:presLayoutVars>
          <dgm:chMax val="1"/>
          <dgm:bulletEnabled val="1"/>
        </dgm:presLayoutVars>
      </dgm:prSet>
      <dgm:spPr/>
      <dgm:t>
        <a:bodyPr/>
        <a:lstStyle/>
        <a:p>
          <a:endParaRPr lang="it-IT"/>
        </a:p>
      </dgm:t>
    </dgm:pt>
    <dgm:pt modelId="{14687AB4-C03D-49A0-9FE5-4082E3F22E9B}" type="pres">
      <dgm:prSet presAssocID="{27A367DE-A29C-4D3F-901B-4B4F4E63878F}" presName="descendantText" presStyleLbl="alignAccFollowNode1" presStyleIdx="1" presStyleCnt="3" custLinFactNeighborY="8297">
        <dgm:presLayoutVars>
          <dgm:bulletEnabled val="1"/>
        </dgm:presLayoutVars>
      </dgm:prSet>
      <dgm:spPr/>
      <dgm:t>
        <a:bodyPr/>
        <a:lstStyle/>
        <a:p>
          <a:endParaRPr lang="it-IT"/>
        </a:p>
      </dgm:t>
    </dgm:pt>
    <dgm:pt modelId="{D930BE2A-6B45-4D30-B2A8-B98576939022}" type="pres">
      <dgm:prSet presAssocID="{4B00769D-DF81-4626-902A-1252A32D8DC6}" presName="sp" presStyleCnt="0"/>
      <dgm:spPr/>
    </dgm:pt>
    <dgm:pt modelId="{E12A98BA-234E-4A72-B5A1-73BB6EE2B214}" type="pres">
      <dgm:prSet presAssocID="{EB746929-9E81-43FC-AA33-D5AAA5BAFF89}" presName="linNode" presStyleCnt="0"/>
      <dgm:spPr/>
    </dgm:pt>
    <dgm:pt modelId="{EF2454AD-4628-4DAB-B588-A7AA0EDFB923}" type="pres">
      <dgm:prSet presAssocID="{EB746929-9E81-43FC-AA33-D5AAA5BAFF89}" presName="parentText" presStyleLbl="node1" presStyleIdx="2" presStyleCnt="5" custScaleX="86282" custLinFactNeighborX="-1929" custLinFactNeighborY="7102">
        <dgm:presLayoutVars>
          <dgm:chMax val="1"/>
          <dgm:bulletEnabled val="1"/>
        </dgm:presLayoutVars>
      </dgm:prSet>
      <dgm:spPr/>
      <dgm:t>
        <a:bodyPr/>
        <a:lstStyle/>
        <a:p>
          <a:endParaRPr lang="it-IT"/>
        </a:p>
      </dgm:t>
    </dgm:pt>
    <dgm:pt modelId="{BD9F6874-FBCB-407F-867E-12ED517BB95A}" type="pres">
      <dgm:prSet presAssocID="{EB746929-9E81-43FC-AA33-D5AAA5BAFF89}" presName="descendantText" presStyleLbl="alignAccFollowNode1" presStyleIdx="2" presStyleCnt="3" custLinFactNeighborY="8297">
        <dgm:presLayoutVars>
          <dgm:bulletEnabled val="1"/>
        </dgm:presLayoutVars>
      </dgm:prSet>
      <dgm:spPr/>
      <dgm:t>
        <a:bodyPr/>
        <a:lstStyle/>
        <a:p>
          <a:endParaRPr lang="it-IT"/>
        </a:p>
      </dgm:t>
    </dgm:pt>
    <dgm:pt modelId="{55003487-D721-4CD2-AC98-63BD2ED134A6}" type="pres">
      <dgm:prSet presAssocID="{6539634F-6A5A-4714-BF4A-7262F2287E1B}" presName="sp" presStyleCnt="0"/>
      <dgm:spPr/>
    </dgm:pt>
    <dgm:pt modelId="{65E24CD4-93EF-4A29-8350-766B52DE3F92}" type="pres">
      <dgm:prSet presAssocID="{0C25E5C3-7599-4D15-92F6-0083CB754ACC}" presName="linNode" presStyleCnt="0"/>
      <dgm:spPr/>
    </dgm:pt>
    <dgm:pt modelId="{032CC55E-AC0A-4BA1-85BB-DFD6CF9D2C29}" type="pres">
      <dgm:prSet presAssocID="{0C25E5C3-7599-4D15-92F6-0083CB754ACC}" presName="parentText" presStyleLbl="node1" presStyleIdx="3" presStyleCnt="5" custScaleX="86282" custLinFactNeighborX="-3430" custLinFactNeighborY="7102">
        <dgm:presLayoutVars>
          <dgm:chMax val="1"/>
          <dgm:bulletEnabled val="1"/>
        </dgm:presLayoutVars>
      </dgm:prSet>
      <dgm:spPr/>
      <dgm:t>
        <a:bodyPr/>
        <a:lstStyle/>
        <a:p>
          <a:endParaRPr lang="it-IT"/>
        </a:p>
      </dgm:t>
    </dgm:pt>
    <dgm:pt modelId="{1F503F25-25DB-4C12-9FF7-43D267C5E1F2}" type="pres">
      <dgm:prSet presAssocID="{55834366-A02B-4FF5-886D-0BEFAA6AD8EC}" presName="sp" presStyleCnt="0"/>
      <dgm:spPr/>
    </dgm:pt>
    <dgm:pt modelId="{34DD1B35-9E70-4C0A-AE85-CC277DA9EF5D}" type="pres">
      <dgm:prSet presAssocID="{D4B7AEB3-8840-4349-952B-F9358532DD43}" presName="linNode" presStyleCnt="0"/>
      <dgm:spPr/>
    </dgm:pt>
    <dgm:pt modelId="{7C4D64B9-DE7B-4C4F-92FF-5523D1518437}" type="pres">
      <dgm:prSet presAssocID="{D4B7AEB3-8840-4349-952B-F9358532DD43}" presName="parentText" presStyleLbl="node1" presStyleIdx="4" presStyleCnt="5" custScaleX="86282" custLinFactNeighborX="-3430">
        <dgm:presLayoutVars>
          <dgm:chMax val="1"/>
          <dgm:bulletEnabled val="1"/>
        </dgm:presLayoutVars>
      </dgm:prSet>
      <dgm:spPr/>
      <dgm:t>
        <a:bodyPr/>
        <a:lstStyle/>
        <a:p>
          <a:endParaRPr lang="it-IT"/>
        </a:p>
      </dgm:t>
    </dgm:pt>
  </dgm:ptLst>
  <dgm:cxnLst>
    <dgm:cxn modelId="{711B36D8-EF27-44D5-ABE7-9F36E04413C0}" type="presOf" srcId="{27A367DE-A29C-4D3F-901B-4B4F4E63878F}" destId="{A3E3FB13-7C24-4A26-9107-FE157DEAF98E}" srcOrd="0" destOrd="0" presId="urn:microsoft.com/office/officeart/2005/8/layout/vList5"/>
    <dgm:cxn modelId="{B1426368-03B5-446B-9AB5-16C484014D1E}" srcId="{C7CF1380-DBEB-48D5-A4B0-B2614605F900}" destId="{0C25E5C3-7599-4D15-92F6-0083CB754ACC}" srcOrd="3" destOrd="0" parTransId="{D81E688D-FF08-4D7C-885C-C16BFEF3EB23}" sibTransId="{55834366-A02B-4FF5-886D-0BEFAA6AD8EC}"/>
    <dgm:cxn modelId="{28D7734E-CB18-4CD1-A32B-E72A96C74F66}" type="presOf" srcId="{0C25E5C3-7599-4D15-92F6-0083CB754ACC}" destId="{032CC55E-AC0A-4BA1-85BB-DFD6CF9D2C29}" srcOrd="0" destOrd="0" presId="urn:microsoft.com/office/officeart/2005/8/layout/vList5"/>
    <dgm:cxn modelId="{DC025AD9-FADF-4E8C-8401-2966341B4E80}" type="presOf" srcId="{D4B7AEB3-8840-4349-952B-F9358532DD43}" destId="{7C4D64B9-DE7B-4C4F-92FF-5523D1518437}" srcOrd="0" destOrd="0" presId="urn:microsoft.com/office/officeart/2005/8/layout/vList5"/>
    <dgm:cxn modelId="{599685FF-6F4C-4462-B52D-8E465A5722C8}" srcId="{C7CF1380-DBEB-48D5-A4B0-B2614605F900}" destId="{D4B7AEB3-8840-4349-952B-F9358532DD43}" srcOrd="4" destOrd="0" parTransId="{9DFB1EB9-5EB3-48C0-BD75-B2F2C10D2CB3}" sibTransId="{F821BA1C-4EEB-4A3E-AEAC-B7982C6F3CC1}"/>
    <dgm:cxn modelId="{742E0C86-C02B-43A9-9D05-0276E158DBC2}" type="presOf" srcId="{B3DF92F2-79E0-4906-A960-B1382F7D8ACE}" destId="{BD9F6874-FBCB-407F-867E-12ED517BB95A}" srcOrd="0" destOrd="0" presId="urn:microsoft.com/office/officeart/2005/8/layout/vList5"/>
    <dgm:cxn modelId="{5840E9F2-E60E-40C6-B539-2FBE9D31D82A}" srcId="{C7CF1380-DBEB-48D5-A4B0-B2614605F900}" destId="{27A367DE-A29C-4D3F-901B-4B4F4E63878F}" srcOrd="1" destOrd="0" parTransId="{53E3D805-46D0-4E69-A942-6A4F1E9CB50A}" sibTransId="{4B00769D-DF81-4626-902A-1252A32D8DC6}"/>
    <dgm:cxn modelId="{60AFFDF8-56D1-438F-B059-E730473A099A}" srcId="{27A367DE-A29C-4D3F-901B-4B4F4E63878F}" destId="{97439392-DE8A-4751-B11A-2534AFAB86E4}" srcOrd="0" destOrd="0" parTransId="{570FA0B2-FB61-4FD9-AD43-8F6E18E4DB12}" sibTransId="{3320F6F8-B48B-47C8-8598-BF0F3385EF9F}"/>
    <dgm:cxn modelId="{4BBB4810-BF5F-4377-B5EF-7C172B3926DB}" type="presOf" srcId="{DF747C1E-1F1E-4A20-A733-AAE5A5C9A3AF}" destId="{68DC7CB1-6E68-44BD-8918-994F767D1973}" srcOrd="0" destOrd="0" presId="urn:microsoft.com/office/officeart/2005/8/layout/vList5"/>
    <dgm:cxn modelId="{75521C27-4A41-402F-A60F-8EE4FD705387}" type="presOf" srcId="{46B9F04E-5551-48F6-BA41-63A4866EB270}" destId="{7C16DA7F-DB06-4DFA-BE92-1F90A3778764}" srcOrd="0" destOrd="0" presId="urn:microsoft.com/office/officeart/2005/8/layout/vList5"/>
    <dgm:cxn modelId="{3979B309-B8C4-460A-8F4A-9D3CDBBCAFAD}" type="presOf" srcId="{C7CF1380-DBEB-48D5-A4B0-B2614605F900}" destId="{DB6F9305-31AB-41C0-9E56-7FC0EB5D8DAF}" srcOrd="0" destOrd="0" presId="urn:microsoft.com/office/officeart/2005/8/layout/vList5"/>
    <dgm:cxn modelId="{DF508F0A-4B00-4EA3-AA7C-026ECE77E403}" srcId="{C7CF1380-DBEB-48D5-A4B0-B2614605F900}" destId="{DF747C1E-1F1E-4A20-A733-AAE5A5C9A3AF}" srcOrd="0" destOrd="0" parTransId="{FD5006D2-A79C-48FF-AA62-871706A9FB45}" sibTransId="{AAE9C488-1539-4A37-9A01-F7859F63D251}"/>
    <dgm:cxn modelId="{D7E44169-A542-4563-95C2-077BA0E77B49}" type="presOf" srcId="{EB746929-9E81-43FC-AA33-D5AAA5BAFF89}" destId="{EF2454AD-4628-4DAB-B588-A7AA0EDFB923}" srcOrd="0" destOrd="0" presId="urn:microsoft.com/office/officeart/2005/8/layout/vList5"/>
    <dgm:cxn modelId="{20E3C4C5-C8B6-44A9-8A9D-BDAC05A69A85}" type="presOf" srcId="{97439392-DE8A-4751-B11A-2534AFAB86E4}" destId="{14687AB4-C03D-49A0-9FE5-4082E3F22E9B}" srcOrd="0" destOrd="0" presId="urn:microsoft.com/office/officeart/2005/8/layout/vList5"/>
    <dgm:cxn modelId="{8DC25DB9-A0E2-4CC0-864E-D2800AD93BD7}" srcId="{C7CF1380-DBEB-48D5-A4B0-B2614605F900}" destId="{EB746929-9E81-43FC-AA33-D5AAA5BAFF89}" srcOrd="2" destOrd="0" parTransId="{51620C4D-2467-4363-9C38-F5822125A523}" sibTransId="{6539634F-6A5A-4714-BF4A-7262F2287E1B}"/>
    <dgm:cxn modelId="{AFC6A215-85A0-4826-B7F5-E8F0C2E56906}" srcId="{DF747C1E-1F1E-4A20-A733-AAE5A5C9A3AF}" destId="{46B9F04E-5551-48F6-BA41-63A4866EB270}" srcOrd="0" destOrd="0" parTransId="{51CA0A11-762F-4DD7-BB0B-F12259F41EEC}" sibTransId="{E21A33A5-6F2D-48B9-9EBA-3DEB66A6B4FB}"/>
    <dgm:cxn modelId="{23B1E341-7C5B-42F3-9A09-A43BA58B7043}" srcId="{EB746929-9E81-43FC-AA33-D5AAA5BAFF89}" destId="{B3DF92F2-79E0-4906-A960-B1382F7D8ACE}" srcOrd="0" destOrd="0" parTransId="{D30B5462-1A8D-4453-8500-8DE41A17CF6C}" sibTransId="{83E07BCB-0F60-472B-A248-EB1A422BC7B9}"/>
    <dgm:cxn modelId="{505B49FA-401A-4D7B-B473-E862E46DA62E}" type="presParOf" srcId="{DB6F9305-31AB-41C0-9E56-7FC0EB5D8DAF}" destId="{C1CA5CD1-F682-4253-AA28-62E7D22F28A3}" srcOrd="0" destOrd="0" presId="urn:microsoft.com/office/officeart/2005/8/layout/vList5"/>
    <dgm:cxn modelId="{0D1E6C3C-6F0E-4F50-9867-90F9A9335608}" type="presParOf" srcId="{C1CA5CD1-F682-4253-AA28-62E7D22F28A3}" destId="{68DC7CB1-6E68-44BD-8918-994F767D1973}" srcOrd="0" destOrd="0" presId="urn:microsoft.com/office/officeart/2005/8/layout/vList5"/>
    <dgm:cxn modelId="{6C386E1B-3E0F-4861-842A-58ABCBA65E1E}" type="presParOf" srcId="{C1CA5CD1-F682-4253-AA28-62E7D22F28A3}" destId="{7C16DA7F-DB06-4DFA-BE92-1F90A3778764}" srcOrd="1" destOrd="0" presId="urn:microsoft.com/office/officeart/2005/8/layout/vList5"/>
    <dgm:cxn modelId="{3DC767DF-BF9E-49B4-8631-06578E981A13}" type="presParOf" srcId="{DB6F9305-31AB-41C0-9E56-7FC0EB5D8DAF}" destId="{F27DB753-69D4-41E7-9FA1-C22767BE9C29}" srcOrd="1" destOrd="0" presId="urn:microsoft.com/office/officeart/2005/8/layout/vList5"/>
    <dgm:cxn modelId="{8B0F90D1-026C-4004-A8E6-9DD35655FC28}" type="presParOf" srcId="{DB6F9305-31AB-41C0-9E56-7FC0EB5D8DAF}" destId="{9BB2960D-7456-4B20-BB8A-BD17ADE2F8EA}" srcOrd="2" destOrd="0" presId="urn:microsoft.com/office/officeart/2005/8/layout/vList5"/>
    <dgm:cxn modelId="{DA0FDFBB-0804-416D-BDC0-E3DF8512E327}" type="presParOf" srcId="{9BB2960D-7456-4B20-BB8A-BD17ADE2F8EA}" destId="{A3E3FB13-7C24-4A26-9107-FE157DEAF98E}" srcOrd="0" destOrd="0" presId="urn:microsoft.com/office/officeart/2005/8/layout/vList5"/>
    <dgm:cxn modelId="{711044CA-0A8D-47CA-86D0-D7ED338F155A}" type="presParOf" srcId="{9BB2960D-7456-4B20-BB8A-BD17ADE2F8EA}" destId="{14687AB4-C03D-49A0-9FE5-4082E3F22E9B}" srcOrd="1" destOrd="0" presId="urn:microsoft.com/office/officeart/2005/8/layout/vList5"/>
    <dgm:cxn modelId="{4C0D3958-CE79-4EBA-9D19-106605136BBD}" type="presParOf" srcId="{DB6F9305-31AB-41C0-9E56-7FC0EB5D8DAF}" destId="{D930BE2A-6B45-4D30-B2A8-B98576939022}" srcOrd="3" destOrd="0" presId="urn:microsoft.com/office/officeart/2005/8/layout/vList5"/>
    <dgm:cxn modelId="{3D39A1DF-2D00-4D7C-AFF9-76E1E6FD962C}" type="presParOf" srcId="{DB6F9305-31AB-41C0-9E56-7FC0EB5D8DAF}" destId="{E12A98BA-234E-4A72-B5A1-73BB6EE2B214}" srcOrd="4" destOrd="0" presId="urn:microsoft.com/office/officeart/2005/8/layout/vList5"/>
    <dgm:cxn modelId="{B39BAB76-DFA0-4ADC-86F1-6B469194FFA7}" type="presParOf" srcId="{E12A98BA-234E-4A72-B5A1-73BB6EE2B214}" destId="{EF2454AD-4628-4DAB-B588-A7AA0EDFB923}" srcOrd="0" destOrd="0" presId="urn:microsoft.com/office/officeart/2005/8/layout/vList5"/>
    <dgm:cxn modelId="{2B21DE2A-6026-4183-BBA5-A03501334B0E}" type="presParOf" srcId="{E12A98BA-234E-4A72-B5A1-73BB6EE2B214}" destId="{BD9F6874-FBCB-407F-867E-12ED517BB95A}" srcOrd="1" destOrd="0" presId="urn:microsoft.com/office/officeart/2005/8/layout/vList5"/>
    <dgm:cxn modelId="{A21CFEBA-0552-4190-8A17-5B6C9FE59C2B}" type="presParOf" srcId="{DB6F9305-31AB-41C0-9E56-7FC0EB5D8DAF}" destId="{55003487-D721-4CD2-AC98-63BD2ED134A6}" srcOrd="5" destOrd="0" presId="urn:microsoft.com/office/officeart/2005/8/layout/vList5"/>
    <dgm:cxn modelId="{6BC22121-DE00-4E5E-B394-9EA433EFE617}" type="presParOf" srcId="{DB6F9305-31AB-41C0-9E56-7FC0EB5D8DAF}" destId="{65E24CD4-93EF-4A29-8350-766B52DE3F92}" srcOrd="6" destOrd="0" presId="urn:microsoft.com/office/officeart/2005/8/layout/vList5"/>
    <dgm:cxn modelId="{18944A14-A59F-4870-89E4-831AC826C900}" type="presParOf" srcId="{65E24CD4-93EF-4A29-8350-766B52DE3F92}" destId="{032CC55E-AC0A-4BA1-85BB-DFD6CF9D2C29}" srcOrd="0" destOrd="0" presId="urn:microsoft.com/office/officeart/2005/8/layout/vList5"/>
    <dgm:cxn modelId="{EDBC756D-F915-4782-9A47-12EEA6E86F6B}" type="presParOf" srcId="{DB6F9305-31AB-41C0-9E56-7FC0EB5D8DAF}" destId="{1F503F25-25DB-4C12-9FF7-43D267C5E1F2}" srcOrd="7" destOrd="0" presId="urn:microsoft.com/office/officeart/2005/8/layout/vList5"/>
    <dgm:cxn modelId="{CD9F12D0-B08B-49EB-B5C8-C0F2564BB4E0}" type="presParOf" srcId="{DB6F9305-31AB-41C0-9E56-7FC0EB5D8DAF}" destId="{34DD1B35-9E70-4C0A-AE85-CC277DA9EF5D}" srcOrd="8" destOrd="0" presId="urn:microsoft.com/office/officeart/2005/8/layout/vList5"/>
    <dgm:cxn modelId="{44CD22D2-6FC5-463E-AAE4-D7517543265B}" type="presParOf" srcId="{34DD1B35-9E70-4C0A-AE85-CC277DA9EF5D}" destId="{7C4D64B9-DE7B-4C4F-92FF-5523D1518437}"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5906C3-5C5E-4565-8216-13976CA8490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it-IT"/>
        </a:p>
      </dgm:t>
    </dgm:pt>
    <dgm:pt modelId="{46F879EE-1C64-4699-84C7-B098EBC4E6EB}">
      <dgm:prSet phldrT="[Testo]"/>
      <dgm:spPr>
        <a:solidFill>
          <a:srgbClr val="C00000"/>
        </a:solidFill>
      </dgm:spPr>
      <dgm:t>
        <a:bodyPr/>
        <a:lstStyle/>
        <a:p>
          <a:r>
            <a:rPr lang="it-IT" dirty="0" smtClean="0"/>
            <a:t>1</a:t>
          </a:r>
          <a:endParaRPr lang="it-IT" dirty="0"/>
        </a:p>
      </dgm:t>
    </dgm:pt>
    <dgm:pt modelId="{6979EBB2-13C7-4257-A834-2588145AD233}" type="parTrans" cxnId="{491A382E-1CBB-4648-A3F6-E9A3D8D26A13}">
      <dgm:prSet/>
      <dgm:spPr/>
      <dgm:t>
        <a:bodyPr/>
        <a:lstStyle/>
        <a:p>
          <a:endParaRPr lang="it-IT"/>
        </a:p>
      </dgm:t>
    </dgm:pt>
    <dgm:pt modelId="{CC6588BC-6E97-47C4-B10B-8ACF53B64403}" type="sibTrans" cxnId="{491A382E-1CBB-4648-A3F6-E9A3D8D26A13}">
      <dgm:prSet/>
      <dgm:spPr/>
      <dgm:t>
        <a:bodyPr/>
        <a:lstStyle/>
        <a:p>
          <a:endParaRPr lang="it-IT"/>
        </a:p>
      </dgm:t>
    </dgm:pt>
    <dgm:pt modelId="{123BAA3D-CC53-4D1D-976F-323EF31F167F}">
      <dgm:prSet phldrT="[Testo]"/>
      <dgm:spPr/>
      <dgm:t>
        <a:bodyPr/>
        <a:lstStyle/>
        <a:p>
          <a:pPr algn="just"/>
          <a:r>
            <a:rPr lang="it-IT" dirty="0" smtClean="0"/>
            <a:t>Programmazione Pluriennale (es.: 2014-2020)</a:t>
          </a:r>
          <a:endParaRPr lang="it-IT" dirty="0"/>
        </a:p>
      </dgm:t>
    </dgm:pt>
    <dgm:pt modelId="{51A62E71-8AB1-4BCF-80BA-8A663B424A4A}" type="parTrans" cxnId="{2FA68AFE-3A2E-4D4E-AFA2-8C373F4632F3}">
      <dgm:prSet/>
      <dgm:spPr/>
      <dgm:t>
        <a:bodyPr/>
        <a:lstStyle/>
        <a:p>
          <a:endParaRPr lang="it-IT"/>
        </a:p>
      </dgm:t>
    </dgm:pt>
    <dgm:pt modelId="{E7394B40-368F-42DF-94F2-76E3A4671351}" type="sibTrans" cxnId="{2FA68AFE-3A2E-4D4E-AFA2-8C373F4632F3}">
      <dgm:prSet/>
      <dgm:spPr/>
      <dgm:t>
        <a:bodyPr/>
        <a:lstStyle/>
        <a:p>
          <a:endParaRPr lang="it-IT"/>
        </a:p>
      </dgm:t>
    </dgm:pt>
    <dgm:pt modelId="{1EFB1B81-6AC2-4FE4-8ABB-D65B04E9B019}">
      <dgm:prSet phldrT="[Testo]"/>
      <dgm:spPr>
        <a:solidFill>
          <a:srgbClr val="00B050"/>
        </a:solidFill>
      </dgm:spPr>
      <dgm:t>
        <a:bodyPr/>
        <a:lstStyle/>
        <a:p>
          <a:r>
            <a:rPr lang="it-IT" dirty="0" smtClean="0"/>
            <a:t>2</a:t>
          </a:r>
          <a:endParaRPr lang="it-IT" dirty="0"/>
        </a:p>
      </dgm:t>
    </dgm:pt>
    <dgm:pt modelId="{4E33B889-B0D9-4147-89C2-EBF8AE76ABB9}" type="parTrans" cxnId="{C1917C1B-BCF8-4AC5-9584-3D37D5767219}">
      <dgm:prSet/>
      <dgm:spPr/>
      <dgm:t>
        <a:bodyPr/>
        <a:lstStyle/>
        <a:p>
          <a:endParaRPr lang="it-IT"/>
        </a:p>
      </dgm:t>
    </dgm:pt>
    <dgm:pt modelId="{926B7133-88F4-4B73-8DF5-729A57CBA39D}" type="sibTrans" cxnId="{C1917C1B-BCF8-4AC5-9584-3D37D5767219}">
      <dgm:prSet/>
      <dgm:spPr/>
      <dgm:t>
        <a:bodyPr/>
        <a:lstStyle/>
        <a:p>
          <a:endParaRPr lang="it-IT"/>
        </a:p>
      </dgm:t>
    </dgm:pt>
    <dgm:pt modelId="{6271B9D1-B20E-4D6B-85B5-73D5B28BD78F}">
      <dgm:prSet phldrT="[Testo]"/>
      <dgm:spPr/>
      <dgm:t>
        <a:bodyPr/>
        <a:lstStyle/>
        <a:p>
          <a:pPr algn="just"/>
          <a:r>
            <a:rPr lang="it-IT" dirty="0" smtClean="0"/>
            <a:t>Pubblicazione del Piano di Lavoro Annuale (es.: 2014)</a:t>
          </a:r>
          <a:endParaRPr lang="it-IT" dirty="0"/>
        </a:p>
      </dgm:t>
    </dgm:pt>
    <dgm:pt modelId="{45CDF67F-AD02-474F-844A-70D05A5DD817}" type="parTrans" cxnId="{E22617F9-8083-4661-A34E-722F46B337D9}">
      <dgm:prSet/>
      <dgm:spPr/>
      <dgm:t>
        <a:bodyPr/>
        <a:lstStyle/>
        <a:p>
          <a:endParaRPr lang="it-IT"/>
        </a:p>
      </dgm:t>
    </dgm:pt>
    <dgm:pt modelId="{86AD08BF-8A2F-417C-A1D8-F50174882FFF}" type="sibTrans" cxnId="{E22617F9-8083-4661-A34E-722F46B337D9}">
      <dgm:prSet/>
      <dgm:spPr/>
      <dgm:t>
        <a:bodyPr/>
        <a:lstStyle/>
        <a:p>
          <a:endParaRPr lang="it-IT"/>
        </a:p>
      </dgm:t>
    </dgm:pt>
    <dgm:pt modelId="{4FD9C59E-5867-4531-87DF-1907FEA1A2BB}">
      <dgm:prSet phldrT="[Testo]"/>
      <dgm:spPr>
        <a:solidFill>
          <a:srgbClr val="FFC000"/>
        </a:solidFill>
      </dgm:spPr>
      <dgm:t>
        <a:bodyPr/>
        <a:lstStyle/>
        <a:p>
          <a:r>
            <a:rPr lang="it-IT" dirty="0" smtClean="0"/>
            <a:t>3</a:t>
          </a:r>
          <a:endParaRPr lang="it-IT" dirty="0"/>
        </a:p>
      </dgm:t>
    </dgm:pt>
    <dgm:pt modelId="{E3313DA4-8927-4ED9-BC9F-81EAD95E66F5}" type="parTrans" cxnId="{83E365BB-E103-4AEC-B83B-0A4D569FB179}">
      <dgm:prSet/>
      <dgm:spPr/>
      <dgm:t>
        <a:bodyPr/>
        <a:lstStyle/>
        <a:p>
          <a:endParaRPr lang="it-IT"/>
        </a:p>
      </dgm:t>
    </dgm:pt>
    <dgm:pt modelId="{E301765A-9918-4905-AC35-6899B2D17E84}" type="sibTrans" cxnId="{83E365BB-E103-4AEC-B83B-0A4D569FB179}">
      <dgm:prSet/>
      <dgm:spPr/>
      <dgm:t>
        <a:bodyPr/>
        <a:lstStyle/>
        <a:p>
          <a:endParaRPr lang="it-IT"/>
        </a:p>
      </dgm:t>
    </dgm:pt>
    <dgm:pt modelId="{8D8F59FE-7EB7-40B0-95EB-9963EAC7AEB9}">
      <dgm:prSet phldrT="[Testo]"/>
      <dgm:spPr/>
      <dgm:t>
        <a:bodyPr/>
        <a:lstStyle/>
        <a:p>
          <a:pPr algn="just"/>
          <a:r>
            <a:rPr lang="it-IT" dirty="0" smtClean="0"/>
            <a:t>Pubblicazione della/e </a:t>
          </a:r>
          <a:r>
            <a:rPr lang="it-IT" dirty="0" err="1" smtClean="0"/>
            <a:t>Call</a:t>
          </a:r>
          <a:r>
            <a:rPr lang="it-IT" dirty="0" smtClean="0"/>
            <a:t> (una o più a seconda del programma di riferimento)</a:t>
          </a:r>
          <a:endParaRPr lang="it-IT" dirty="0"/>
        </a:p>
      </dgm:t>
    </dgm:pt>
    <dgm:pt modelId="{4C811E64-E8E8-4032-A1BA-A51663C8F848}" type="parTrans" cxnId="{D16DF3BE-04F6-479D-B21F-C9642E2BA978}">
      <dgm:prSet/>
      <dgm:spPr/>
      <dgm:t>
        <a:bodyPr/>
        <a:lstStyle/>
        <a:p>
          <a:endParaRPr lang="it-IT"/>
        </a:p>
      </dgm:t>
    </dgm:pt>
    <dgm:pt modelId="{5B95EB76-31D3-467D-A90A-22D0FF295382}" type="sibTrans" cxnId="{D16DF3BE-04F6-479D-B21F-C9642E2BA978}">
      <dgm:prSet/>
      <dgm:spPr/>
      <dgm:t>
        <a:bodyPr/>
        <a:lstStyle/>
        <a:p>
          <a:endParaRPr lang="it-IT"/>
        </a:p>
      </dgm:t>
    </dgm:pt>
    <dgm:pt modelId="{FA5647D5-884F-45F7-BC20-4D4C6618C59B}" type="pres">
      <dgm:prSet presAssocID="{1F5906C3-5C5E-4565-8216-13976CA84909}" presName="linearFlow" presStyleCnt="0">
        <dgm:presLayoutVars>
          <dgm:dir/>
          <dgm:animLvl val="lvl"/>
          <dgm:resizeHandles val="exact"/>
        </dgm:presLayoutVars>
      </dgm:prSet>
      <dgm:spPr/>
      <dgm:t>
        <a:bodyPr/>
        <a:lstStyle/>
        <a:p>
          <a:endParaRPr lang="it-IT"/>
        </a:p>
      </dgm:t>
    </dgm:pt>
    <dgm:pt modelId="{EDDABAAB-5455-41FA-9157-A91D8FE3C05C}" type="pres">
      <dgm:prSet presAssocID="{46F879EE-1C64-4699-84C7-B098EBC4E6EB}" presName="composite" presStyleCnt="0"/>
      <dgm:spPr/>
    </dgm:pt>
    <dgm:pt modelId="{68F6E852-087C-4B4F-94D5-C509E17249EF}" type="pres">
      <dgm:prSet presAssocID="{46F879EE-1C64-4699-84C7-B098EBC4E6EB}" presName="parentText" presStyleLbl="alignNode1" presStyleIdx="0" presStyleCnt="3" custLinFactNeighborX="2277" custLinFactNeighborY="-3868">
        <dgm:presLayoutVars>
          <dgm:chMax val="1"/>
          <dgm:bulletEnabled val="1"/>
        </dgm:presLayoutVars>
      </dgm:prSet>
      <dgm:spPr/>
      <dgm:t>
        <a:bodyPr/>
        <a:lstStyle/>
        <a:p>
          <a:endParaRPr lang="it-IT"/>
        </a:p>
      </dgm:t>
    </dgm:pt>
    <dgm:pt modelId="{45157D2F-76EB-4878-BCA9-7FCEA4B8A7E8}" type="pres">
      <dgm:prSet presAssocID="{46F879EE-1C64-4699-84C7-B098EBC4E6EB}" presName="descendantText" presStyleLbl="alignAcc1" presStyleIdx="0" presStyleCnt="3" custLinFactNeighborX="-454" custLinFactNeighborY="1513">
        <dgm:presLayoutVars>
          <dgm:bulletEnabled val="1"/>
        </dgm:presLayoutVars>
      </dgm:prSet>
      <dgm:spPr/>
      <dgm:t>
        <a:bodyPr/>
        <a:lstStyle/>
        <a:p>
          <a:endParaRPr lang="it-IT"/>
        </a:p>
      </dgm:t>
    </dgm:pt>
    <dgm:pt modelId="{06816D82-F227-4F50-AA62-6EBAD9597554}" type="pres">
      <dgm:prSet presAssocID="{CC6588BC-6E97-47C4-B10B-8ACF53B64403}" presName="sp" presStyleCnt="0"/>
      <dgm:spPr/>
    </dgm:pt>
    <dgm:pt modelId="{48A866E3-5453-47C3-AA24-A59456D14F62}" type="pres">
      <dgm:prSet presAssocID="{1EFB1B81-6AC2-4FE4-8ABB-D65B04E9B019}" presName="composite" presStyleCnt="0"/>
      <dgm:spPr/>
    </dgm:pt>
    <dgm:pt modelId="{C3B97126-DF87-4DDA-B6F4-FE360D96BB01}" type="pres">
      <dgm:prSet presAssocID="{1EFB1B81-6AC2-4FE4-8ABB-D65B04E9B019}" presName="parentText" presStyleLbl="alignNode1" presStyleIdx="1" presStyleCnt="3">
        <dgm:presLayoutVars>
          <dgm:chMax val="1"/>
          <dgm:bulletEnabled val="1"/>
        </dgm:presLayoutVars>
      </dgm:prSet>
      <dgm:spPr/>
      <dgm:t>
        <a:bodyPr/>
        <a:lstStyle/>
        <a:p>
          <a:endParaRPr lang="it-IT"/>
        </a:p>
      </dgm:t>
    </dgm:pt>
    <dgm:pt modelId="{37E8A9E7-F096-416E-979E-B2DCEA6C2FD2}" type="pres">
      <dgm:prSet presAssocID="{1EFB1B81-6AC2-4FE4-8ABB-D65B04E9B019}" presName="descendantText" presStyleLbl="alignAcc1" presStyleIdx="1" presStyleCnt="3">
        <dgm:presLayoutVars>
          <dgm:bulletEnabled val="1"/>
        </dgm:presLayoutVars>
      </dgm:prSet>
      <dgm:spPr/>
      <dgm:t>
        <a:bodyPr/>
        <a:lstStyle/>
        <a:p>
          <a:endParaRPr lang="it-IT"/>
        </a:p>
      </dgm:t>
    </dgm:pt>
    <dgm:pt modelId="{F573C805-D280-428E-BA77-CB261E1D6EB3}" type="pres">
      <dgm:prSet presAssocID="{926B7133-88F4-4B73-8DF5-729A57CBA39D}" presName="sp" presStyleCnt="0"/>
      <dgm:spPr/>
    </dgm:pt>
    <dgm:pt modelId="{8A915220-A59A-4DC3-8555-BEF6F0DFF45B}" type="pres">
      <dgm:prSet presAssocID="{4FD9C59E-5867-4531-87DF-1907FEA1A2BB}" presName="composite" presStyleCnt="0"/>
      <dgm:spPr/>
    </dgm:pt>
    <dgm:pt modelId="{ECEDC063-04B7-41CD-9BC4-49FE3ACCC9BA}" type="pres">
      <dgm:prSet presAssocID="{4FD9C59E-5867-4531-87DF-1907FEA1A2BB}" presName="parentText" presStyleLbl="alignNode1" presStyleIdx="2" presStyleCnt="3">
        <dgm:presLayoutVars>
          <dgm:chMax val="1"/>
          <dgm:bulletEnabled val="1"/>
        </dgm:presLayoutVars>
      </dgm:prSet>
      <dgm:spPr/>
      <dgm:t>
        <a:bodyPr/>
        <a:lstStyle/>
        <a:p>
          <a:endParaRPr lang="it-IT"/>
        </a:p>
      </dgm:t>
    </dgm:pt>
    <dgm:pt modelId="{D7BB3317-109F-4684-938E-AAF95790A29C}" type="pres">
      <dgm:prSet presAssocID="{4FD9C59E-5867-4531-87DF-1907FEA1A2BB}" presName="descendantText" presStyleLbl="alignAcc1" presStyleIdx="2" presStyleCnt="3">
        <dgm:presLayoutVars>
          <dgm:bulletEnabled val="1"/>
        </dgm:presLayoutVars>
      </dgm:prSet>
      <dgm:spPr/>
      <dgm:t>
        <a:bodyPr/>
        <a:lstStyle/>
        <a:p>
          <a:endParaRPr lang="it-IT"/>
        </a:p>
      </dgm:t>
    </dgm:pt>
  </dgm:ptLst>
  <dgm:cxnLst>
    <dgm:cxn modelId="{FD4DF53E-CBDA-486F-8EDA-971DC0076E0E}" type="presOf" srcId="{8D8F59FE-7EB7-40B0-95EB-9963EAC7AEB9}" destId="{D7BB3317-109F-4684-938E-AAF95790A29C}" srcOrd="0" destOrd="0" presId="urn:microsoft.com/office/officeart/2005/8/layout/chevron2"/>
    <dgm:cxn modelId="{5AFAF62F-9C9F-4B55-AE35-CC44D63346C3}" type="presOf" srcId="{6271B9D1-B20E-4D6B-85B5-73D5B28BD78F}" destId="{37E8A9E7-F096-416E-979E-B2DCEA6C2FD2}" srcOrd="0" destOrd="0" presId="urn:microsoft.com/office/officeart/2005/8/layout/chevron2"/>
    <dgm:cxn modelId="{2FA68AFE-3A2E-4D4E-AFA2-8C373F4632F3}" srcId="{46F879EE-1C64-4699-84C7-B098EBC4E6EB}" destId="{123BAA3D-CC53-4D1D-976F-323EF31F167F}" srcOrd="0" destOrd="0" parTransId="{51A62E71-8AB1-4BCF-80BA-8A663B424A4A}" sibTransId="{E7394B40-368F-42DF-94F2-76E3A4671351}"/>
    <dgm:cxn modelId="{E22617F9-8083-4661-A34E-722F46B337D9}" srcId="{1EFB1B81-6AC2-4FE4-8ABB-D65B04E9B019}" destId="{6271B9D1-B20E-4D6B-85B5-73D5B28BD78F}" srcOrd="0" destOrd="0" parTransId="{45CDF67F-AD02-474F-844A-70D05A5DD817}" sibTransId="{86AD08BF-8A2F-417C-A1D8-F50174882FFF}"/>
    <dgm:cxn modelId="{491A382E-1CBB-4648-A3F6-E9A3D8D26A13}" srcId="{1F5906C3-5C5E-4565-8216-13976CA84909}" destId="{46F879EE-1C64-4699-84C7-B098EBC4E6EB}" srcOrd="0" destOrd="0" parTransId="{6979EBB2-13C7-4257-A834-2588145AD233}" sibTransId="{CC6588BC-6E97-47C4-B10B-8ACF53B64403}"/>
    <dgm:cxn modelId="{C9C49DFB-2478-4491-B6D2-20006AB4A53F}" type="presOf" srcId="{1F5906C3-5C5E-4565-8216-13976CA84909}" destId="{FA5647D5-884F-45F7-BC20-4D4C6618C59B}" srcOrd="0" destOrd="0" presId="urn:microsoft.com/office/officeart/2005/8/layout/chevron2"/>
    <dgm:cxn modelId="{D16DF3BE-04F6-479D-B21F-C9642E2BA978}" srcId="{4FD9C59E-5867-4531-87DF-1907FEA1A2BB}" destId="{8D8F59FE-7EB7-40B0-95EB-9963EAC7AEB9}" srcOrd="0" destOrd="0" parTransId="{4C811E64-E8E8-4032-A1BA-A51663C8F848}" sibTransId="{5B95EB76-31D3-467D-A90A-22D0FF295382}"/>
    <dgm:cxn modelId="{83E365BB-E103-4AEC-B83B-0A4D569FB179}" srcId="{1F5906C3-5C5E-4565-8216-13976CA84909}" destId="{4FD9C59E-5867-4531-87DF-1907FEA1A2BB}" srcOrd="2" destOrd="0" parTransId="{E3313DA4-8927-4ED9-BC9F-81EAD95E66F5}" sibTransId="{E301765A-9918-4905-AC35-6899B2D17E84}"/>
    <dgm:cxn modelId="{C1917C1B-BCF8-4AC5-9584-3D37D5767219}" srcId="{1F5906C3-5C5E-4565-8216-13976CA84909}" destId="{1EFB1B81-6AC2-4FE4-8ABB-D65B04E9B019}" srcOrd="1" destOrd="0" parTransId="{4E33B889-B0D9-4147-89C2-EBF8AE76ABB9}" sibTransId="{926B7133-88F4-4B73-8DF5-729A57CBA39D}"/>
    <dgm:cxn modelId="{9790EE9A-D0ED-48A9-8C86-41213DB4477D}" type="presOf" srcId="{123BAA3D-CC53-4D1D-976F-323EF31F167F}" destId="{45157D2F-76EB-4878-BCA9-7FCEA4B8A7E8}" srcOrd="0" destOrd="0" presId="urn:microsoft.com/office/officeart/2005/8/layout/chevron2"/>
    <dgm:cxn modelId="{DF20EF3F-1093-47D0-AA4D-437F5ACA8E2C}" type="presOf" srcId="{4FD9C59E-5867-4531-87DF-1907FEA1A2BB}" destId="{ECEDC063-04B7-41CD-9BC4-49FE3ACCC9BA}" srcOrd="0" destOrd="0" presId="urn:microsoft.com/office/officeart/2005/8/layout/chevron2"/>
    <dgm:cxn modelId="{9444C004-2F55-4ADC-9F68-291290A8E0D4}" type="presOf" srcId="{1EFB1B81-6AC2-4FE4-8ABB-D65B04E9B019}" destId="{C3B97126-DF87-4DDA-B6F4-FE360D96BB01}" srcOrd="0" destOrd="0" presId="urn:microsoft.com/office/officeart/2005/8/layout/chevron2"/>
    <dgm:cxn modelId="{45CD633A-B9AC-463E-9DD9-1ED78565A501}" type="presOf" srcId="{46F879EE-1C64-4699-84C7-B098EBC4E6EB}" destId="{68F6E852-087C-4B4F-94D5-C509E17249EF}" srcOrd="0" destOrd="0" presId="urn:microsoft.com/office/officeart/2005/8/layout/chevron2"/>
    <dgm:cxn modelId="{70B88A92-89E1-4E99-8CC3-7DF13785F545}" type="presParOf" srcId="{FA5647D5-884F-45F7-BC20-4D4C6618C59B}" destId="{EDDABAAB-5455-41FA-9157-A91D8FE3C05C}" srcOrd="0" destOrd="0" presId="urn:microsoft.com/office/officeart/2005/8/layout/chevron2"/>
    <dgm:cxn modelId="{9D2E6DD7-B7E4-46E5-B07F-598197C32411}" type="presParOf" srcId="{EDDABAAB-5455-41FA-9157-A91D8FE3C05C}" destId="{68F6E852-087C-4B4F-94D5-C509E17249EF}" srcOrd="0" destOrd="0" presId="urn:microsoft.com/office/officeart/2005/8/layout/chevron2"/>
    <dgm:cxn modelId="{4D9FA241-B61D-4726-A720-C17DECB2AB2A}" type="presParOf" srcId="{EDDABAAB-5455-41FA-9157-A91D8FE3C05C}" destId="{45157D2F-76EB-4878-BCA9-7FCEA4B8A7E8}" srcOrd="1" destOrd="0" presId="urn:microsoft.com/office/officeart/2005/8/layout/chevron2"/>
    <dgm:cxn modelId="{AB366DE4-F68C-4B15-95E6-46F00E0753D1}" type="presParOf" srcId="{FA5647D5-884F-45F7-BC20-4D4C6618C59B}" destId="{06816D82-F227-4F50-AA62-6EBAD9597554}" srcOrd="1" destOrd="0" presId="urn:microsoft.com/office/officeart/2005/8/layout/chevron2"/>
    <dgm:cxn modelId="{A75017BE-5AD2-4CD9-BBBB-8FE0C9A97266}" type="presParOf" srcId="{FA5647D5-884F-45F7-BC20-4D4C6618C59B}" destId="{48A866E3-5453-47C3-AA24-A59456D14F62}" srcOrd="2" destOrd="0" presId="urn:microsoft.com/office/officeart/2005/8/layout/chevron2"/>
    <dgm:cxn modelId="{FE3D8B52-C0F8-463B-8F04-12679A7D1556}" type="presParOf" srcId="{48A866E3-5453-47C3-AA24-A59456D14F62}" destId="{C3B97126-DF87-4DDA-B6F4-FE360D96BB01}" srcOrd="0" destOrd="0" presId="urn:microsoft.com/office/officeart/2005/8/layout/chevron2"/>
    <dgm:cxn modelId="{0AC3E073-D782-42DD-8B6D-A8C4516B93F0}" type="presParOf" srcId="{48A866E3-5453-47C3-AA24-A59456D14F62}" destId="{37E8A9E7-F096-416E-979E-B2DCEA6C2FD2}" srcOrd="1" destOrd="0" presId="urn:microsoft.com/office/officeart/2005/8/layout/chevron2"/>
    <dgm:cxn modelId="{BDD12D1E-68E2-4FBC-B958-2FA15EC77341}" type="presParOf" srcId="{FA5647D5-884F-45F7-BC20-4D4C6618C59B}" destId="{F573C805-D280-428E-BA77-CB261E1D6EB3}" srcOrd="3" destOrd="0" presId="urn:microsoft.com/office/officeart/2005/8/layout/chevron2"/>
    <dgm:cxn modelId="{B93D7CF3-E850-4CFC-A493-8C3B4EAAD24F}" type="presParOf" srcId="{FA5647D5-884F-45F7-BC20-4D4C6618C59B}" destId="{8A915220-A59A-4DC3-8555-BEF6F0DFF45B}" srcOrd="4" destOrd="0" presId="urn:microsoft.com/office/officeart/2005/8/layout/chevron2"/>
    <dgm:cxn modelId="{697A6900-40A0-4A31-80BD-E8121E7CE59E}" type="presParOf" srcId="{8A915220-A59A-4DC3-8555-BEF6F0DFF45B}" destId="{ECEDC063-04B7-41CD-9BC4-49FE3ACCC9BA}" srcOrd="0" destOrd="0" presId="urn:microsoft.com/office/officeart/2005/8/layout/chevron2"/>
    <dgm:cxn modelId="{B6CB40B9-8F3C-4129-95BB-518E46052D8B}" type="presParOf" srcId="{8A915220-A59A-4DC3-8555-BEF6F0DFF45B}" destId="{D7BB3317-109F-4684-938E-AAF95790A29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6DA7F-DB06-4DFA-BE92-1F90A3778764}">
      <dsp:nvSpPr>
        <dsp:cNvPr id="0" name=""/>
        <dsp:cNvSpPr/>
      </dsp:nvSpPr>
      <dsp:spPr>
        <a:xfrm rot="5400000">
          <a:off x="3517326" y="-1314689"/>
          <a:ext cx="863336" cy="38567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it-IT" sz="1400" kern="1200" dirty="0" smtClean="0">
              <a:latin typeface="Trebuchet MS" pitchFamily="34" charset="0"/>
            </a:rPr>
            <a:t>Forniscono aiuto e consulenza agli Stati Membri e ai cittadini</a:t>
          </a:r>
          <a:endParaRPr lang="it-IT" sz="1400" kern="1200" dirty="0">
            <a:latin typeface="Trebuchet MS" pitchFamily="34" charset="0"/>
          </a:endParaRPr>
        </a:p>
      </dsp:txBody>
      <dsp:txXfrm rot="-5400000">
        <a:off x="2020621" y="224161"/>
        <a:ext cx="3814603" cy="779046"/>
      </dsp:txXfrm>
    </dsp:sp>
    <dsp:sp modelId="{68DC7CB1-6E68-44BD-8918-994F767D1973}">
      <dsp:nvSpPr>
        <dsp:cNvPr id="0" name=""/>
        <dsp:cNvSpPr/>
      </dsp:nvSpPr>
      <dsp:spPr>
        <a:xfrm>
          <a:off x="74403" y="79110"/>
          <a:ext cx="1871819" cy="1079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latin typeface="Trebuchet MS" pitchFamily="34" charset="0"/>
            </a:rPr>
            <a:t>Di regolamentazione</a:t>
          </a:r>
          <a:endParaRPr lang="it-IT" sz="1600" kern="1200" dirty="0">
            <a:latin typeface="Trebuchet MS" pitchFamily="34" charset="0"/>
          </a:endParaRPr>
        </a:p>
      </dsp:txBody>
      <dsp:txXfrm>
        <a:off x="127084" y="131791"/>
        <a:ext cx="1766457" cy="973808"/>
      </dsp:txXfrm>
    </dsp:sp>
    <dsp:sp modelId="{14687AB4-C03D-49A0-9FE5-4082E3F22E9B}">
      <dsp:nvSpPr>
        <dsp:cNvPr id="0" name=""/>
        <dsp:cNvSpPr/>
      </dsp:nvSpPr>
      <dsp:spPr>
        <a:xfrm rot="5400000">
          <a:off x="3517326" y="-181560"/>
          <a:ext cx="863336" cy="38567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it-IT" sz="1400" kern="1200" dirty="0" smtClean="0">
              <a:latin typeface="Trebuchet MS" pitchFamily="34" charset="0"/>
            </a:rPr>
            <a:t>Costituite per realizzare gli obiettivi del trattato che istituisce la Comunità Europea dell’Energia Atomica</a:t>
          </a:r>
          <a:endParaRPr lang="it-IT" sz="1400" kern="1200" dirty="0">
            <a:latin typeface="Trebuchet MS" pitchFamily="34" charset="0"/>
          </a:endParaRPr>
        </a:p>
      </dsp:txBody>
      <dsp:txXfrm rot="-5400000">
        <a:off x="2020621" y="1357290"/>
        <a:ext cx="3814603" cy="779046"/>
      </dsp:txXfrm>
    </dsp:sp>
    <dsp:sp modelId="{A3E3FB13-7C24-4A26-9107-FE157DEAF98E}">
      <dsp:nvSpPr>
        <dsp:cNvPr id="0" name=""/>
        <dsp:cNvSpPr/>
      </dsp:nvSpPr>
      <dsp:spPr>
        <a:xfrm>
          <a:off x="74403" y="1212240"/>
          <a:ext cx="1871819" cy="1079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latin typeface="Trebuchet MS" pitchFamily="34" charset="0"/>
            </a:rPr>
            <a:t>Di </a:t>
          </a:r>
          <a:r>
            <a:rPr lang="it-IT" sz="1600" kern="1200" dirty="0" err="1" smtClean="0">
              <a:latin typeface="Trebuchet MS" pitchFamily="34" charset="0"/>
            </a:rPr>
            <a:t>Euratom</a:t>
          </a:r>
          <a:endParaRPr lang="it-IT" sz="1600" kern="1200" dirty="0">
            <a:latin typeface="Trebuchet MS" pitchFamily="34" charset="0"/>
          </a:endParaRPr>
        </a:p>
      </dsp:txBody>
      <dsp:txXfrm>
        <a:off x="127084" y="1264921"/>
        <a:ext cx="1766457" cy="973808"/>
      </dsp:txXfrm>
    </dsp:sp>
    <dsp:sp modelId="{BD9F6874-FBCB-407F-867E-12ED517BB95A}">
      <dsp:nvSpPr>
        <dsp:cNvPr id="0" name=""/>
        <dsp:cNvSpPr/>
      </dsp:nvSpPr>
      <dsp:spPr>
        <a:xfrm rot="5400000">
          <a:off x="3517326" y="951568"/>
          <a:ext cx="863336" cy="385674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it-IT" sz="1400" kern="1200" dirty="0" smtClean="0">
              <a:latin typeface="Trebuchet MS" pitchFamily="34" charset="0"/>
            </a:rPr>
            <a:t>Istituite per svolgere determinati compiti relativi alla gestione di uno o più programmi comunitari</a:t>
          </a:r>
          <a:endParaRPr lang="it-IT" sz="1400" kern="1200" dirty="0">
            <a:latin typeface="Trebuchet MS" pitchFamily="34" charset="0"/>
          </a:endParaRPr>
        </a:p>
      </dsp:txBody>
      <dsp:txXfrm rot="-5400000">
        <a:off x="2020621" y="2490419"/>
        <a:ext cx="3814603" cy="779046"/>
      </dsp:txXfrm>
    </dsp:sp>
    <dsp:sp modelId="{EF2454AD-4628-4DAB-B588-A7AA0EDFB923}">
      <dsp:nvSpPr>
        <dsp:cNvPr id="0" name=""/>
        <dsp:cNvSpPr/>
      </dsp:nvSpPr>
      <dsp:spPr>
        <a:xfrm>
          <a:off x="74403" y="2345369"/>
          <a:ext cx="1871819" cy="1079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latin typeface="Trebuchet MS" pitchFamily="34" charset="0"/>
            </a:rPr>
            <a:t>Esecutive</a:t>
          </a:r>
          <a:endParaRPr lang="it-IT" sz="1600" kern="1200" dirty="0">
            <a:latin typeface="Trebuchet MS" pitchFamily="34" charset="0"/>
          </a:endParaRPr>
        </a:p>
      </dsp:txBody>
      <dsp:txXfrm>
        <a:off x="127084" y="2398050"/>
        <a:ext cx="1766457" cy="973808"/>
      </dsp:txXfrm>
    </dsp:sp>
    <dsp:sp modelId="{032CC55E-AC0A-4BA1-85BB-DFD6CF9D2C29}">
      <dsp:nvSpPr>
        <dsp:cNvPr id="0" name=""/>
        <dsp:cNvSpPr/>
      </dsp:nvSpPr>
      <dsp:spPr>
        <a:xfrm>
          <a:off x="74389" y="3478498"/>
          <a:ext cx="1871819" cy="1079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latin typeface="Trebuchet MS" pitchFamily="34" charset="0"/>
            </a:rPr>
            <a:t>Organi di vigilanza finanziaria</a:t>
          </a:r>
          <a:endParaRPr lang="it-IT" sz="1600" kern="1200" dirty="0">
            <a:latin typeface="Trebuchet MS" pitchFamily="34" charset="0"/>
          </a:endParaRPr>
        </a:p>
      </dsp:txBody>
      <dsp:txXfrm>
        <a:off x="127070" y="3531179"/>
        <a:ext cx="1766457" cy="973808"/>
      </dsp:txXfrm>
    </dsp:sp>
    <dsp:sp modelId="{7C4D64B9-DE7B-4C4F-92FF-5523D1518437}">
      <dsp:nvSpPr>
        <dsp:cNvPr id="0" name=""/>
        <dsp:cNvSpPr/>
      </dsp:nvSpPr>
      <dsp:spPr>
        <a:xfrm>
          <a:off x="74389" y="4534985"/>
          <a:ext cx="1871819" cy="1079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latin typeface="Trebuchet MS" pitchFamily="34" charset="0"/>
            </a:rPr>
            <a:t>Istituto Europeo di Innovazione </a:t>
          </a:r>
          <a:r>
            <a:rPr lang="it-IT" sz="1600" kern="1200" dirty="0" err="1" smtClean="0">
              <a:latin typeface="Trebuchet MS" pitchFamily="34" charset="0"/>
            </a:rPr>
            <a:t>Tecnol</a:t>
          </a:r>
          <a:r>
            <a:rPr lang="it-IT" sz="1600" kern="1200" dirty="0" smtClean="0">
              <a:latin typeface="Trebuchet MS" pitchFamily="34" charset="0"/>
            </a:rPr>
            <a:t>.</a:t>
          </a:r>
          <a:endParaRPr lang="it-IT" sz="1600" kern="1200" dirty="0">
            <a:latin typeface="Trebuchet MS" pitchFamily="34" charset="0"/>
          </a:endParaRPr>
        </a:p>
      </dsp:txBody>
      <dsp:txXfrm>
        <a:off x="127070" y="4587666"/>
        <a:ext cx="1766457" cy="973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6E852-087C-4B4F-94D5-C509E17249EF}">
      <dsp:nvSpPr>
        <dsp:cNvPr id="0" name=""/>
        <dsp:cNvSpPr/>
      </dsp:nvSpPr>
      <dsp:spPr>
        <a:xfrm rot="5400000">
          <a:off x="-198988" y="222646"/>
          <a:ext cx="1484312" cy="1039018"/>
        </a:xfrm>
        <a:prstGeom prst="chevron">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it-IT" sz="2900" kern="1200" dirty="0" smtClean="0"/>
            <a:t>1</a:t>
          </a:r>
          <a:endParaRPr lang="it-IT" sz="2900" kern="1200" dirty="0"/>
        </a:p>
      </dsp:txBody>
      <dsp:txXfrm rot="-5400000">
        <a:off x="23659" y="519508"/>
        <a:ext cx="1039018" cy="445294"/>
      </dsp:txXfrm>
    </dsp:sp>
    <dsp:sp modelId="{45157D2F-76EB-4878-BCA9-7FCEA4B8A7E8}">
      <dsp:nvSpPr>
        <dsp:cNvPr id="0" name=""/>
        <dsp:cNvSpPr/>
      </dsp:nvSpPr>
      <dsp:spPr>
        <a:xfrm rot="5400000">
          <a:off x="3930627" y="-2906747"/>
          <a:ext cx="964803" cy="68098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just" defTabSz="1289050">
            <a:lnSpc>
              <a:spcPct val="90000"/>
            </a:lnSpc>
            <a:spcBef>
              <a:spcPct val="0"/>
            </a:spcBef>
            <a:spcAft>
              <a:spcPct val="15000"/>
            </a:spcAft>
            <a:buChar char="••"/>
          </a:pPr>
          <a:r>
            <a:rPr lang="it-IT" sz="2900" kern="1200" dirty="0" smtClean="0"/>
            <a:t>Programmazione Pluriennale (es.: 2014-2020)</a:t>
          </a:r>
          <a:endParaRPr lang="it-IT" sz="2900" kern="1200" dirty="0"/>
        </a:p>
      </dsp:txBody>
      <dsp:txXfrm rot="-5400000">
        <a:off x="1008102" y="62876"/>
        <a:ext cx="6762755" cy="870607"/>
      </dsp:txXfrm>
    </dsp:sp>
    <dsp:sp modelId="{C3B97126-DF87-4DDA-B6F4-FE360D96BB01}">
      <dsp:nvSpPr>
        <dsp:cNvPr id="0" name=""/>
        <dsp:cNvSpPr/>
      </dsp:nvSpPr>
      <dsp:spPr>
        <a:xfrm rot="5400000">
          <a:off x="-222646" y="1512490"/>
          <a:ext cx="1484312" cy="1039018"/>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it-IT" sz="2900" kern="1200" dirty="0" smtClean="0"/>
            <a:t>2</a:t>
          </a:r>
          <a:endParaRPr lang="it-IT" sz="2900" kern="1200" dirty="0"/>
        </a:p>
      </dsp:txBody>
      <dsp:txXfrm rot="-5400000">
        <a:off x="1" y="1809352"/>
        <a:ext cx="1039018" cy="445294"/>
      </dsp:txXfrm>
    </dsp:sp>
    <dsp:sp modelId="{37E8A9E7-F096-416E-979E-B2DCEA6C2FD2}">
      <dsp:nvSpPr>
        <dsp:cNvPr id="0" name=""/>
        <dsp:cNvSpPr/>
      </dsp:nvSpPr>
      <dsp:spPr>
        <a:xfrm rot="5400000">
          <a:off x="3961543" y="-1632681"/>
          <a:ext cx="964803" cy="68098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just" defTabSz="1289050">
            <a:lnSpc>
              <a:spcPct val="90000"/>
            </a:lnSpc>
            <a:spcBef>
              <a:spcPct val="0"/>
            </a:spcBef>
            <a:spcAft>
              <a:spcPct val="15000"/>
            </a:spcAft>
            <a:buChar char="••"/>
          </a:pPr>
          <a:r>
            <a:rPr lang="it-IT" sz="2900" kern="1200" dirty="0" smtClean="0"/>
            <a:t>Pubblicazione del Piano di Lavoro Annuale (es.: 2014)</a:t>
          </a:r>
          <a:endParaRPr lang="it-IT" sz="2900" kern="1200" dirty="0"/>
        </a:p>
      </dsp:txBody>
      <dsp:txXfrm rot="-5400000">
        <a:off x="1039018" y="1336942"/>
        <a:ext cx="6762755" cy="870607"/>
      </dsp:txXfrm>
    </dsp:sp>
    <dsp:sp modelId="{ECEDC063-04B7-41CD-9BC4-49FE3ACCC9BA}">
      <dsp:nvSpPr>
        <dsp:cNvPr id="0" name=""/>
        <dsp:cNvSpPr/>
      </dsp:nvSpPr>
      <dsp:spPr>
        <a:xfrm rot="5400000">
          <a:off x="-222646" y="2801154"/>
          <a:ext cx="1484312" cy="1039018"/>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it-IT" sz="2900" kern="1200" dirty="0" smtClean="0"/>
            <a:t>3</a:t>
          </a:r>
          <a:endParaRPr lang="it-IT" sz="2900" kern="1200" dirty="0"/>
        </a:p>
      </dsp:txBody>
      <dsp:txXfrm rot="-5400000">
        <a:off x="1" y="3098016"/>
        <a:ext cx="1039018" cy="445294"/>
      </dsp:txXfrm>
    </dsp:sp>
    <dsp:sp modelId="{D7BB3317-109F-4684-938E-AAF95790A29C}">
      <dsp:nvSpPr>
        <dsp:cNvPr id="0" name=""/>
        <dsp:cNvSpPr/>
      </dsp:nvSpPr>
      <dsp:spPr>
        <a:xfrm rot="5400000">
          <a:off x="3961543" y="-344017"/>
          <a:ext cx="964803" cy="68098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just" defTabSz="1289050">
            <a:lnSpc>
              <a:spcPct val="90000"/>
            </a:lnSpc>
            <a:spcBef>
              <a:spcPct val="0"/>
            </a:spcBef>
            <a:spcAft>
              <a:spcPct val="15000"/>
            </a:spcAft>
            <a:buChar char="••"/>
          </a:pPr>
          <a:r>
            <a:rPr lang="it-IT" sz="2900" kern="1200" dirty="0" smtClean="0"/>
            <a:t>Pubblicazione della/e </a:t>
          </a:r>
          <a:r>
            <a:rPr lang="it-IT" sz="2900" kern="1200" dirty="0" err="1" smtClean="0"/>
            <a:t>Call</a:t>
          </a:r>
          <a:r>
            <a:rPr lang="it-IT" sz="2900" kern="1200" dirty="0" smtClean="0"/>
            <a:t> (una o più a seconda del programma di riferimento)</a:t>
          </a:r>
          <a:endParaRPr lang="it-IT" sz="2900" kern="1200" dirty="0"/>
        </a:p>
      </dsp:txBody>
      <dsp:txXfrm rot="-5400000">
        <a:off x="1039018" y="2625606"/>
        <a:ext cx="6762755"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335972-6D23-4D80-85EF-C1574C3F16F0}" type="datetimeFigureOut">
              <a:rPr lang="it-IT" smtClean="0"/>
              <a:t>26/09/2016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82D5A-D9C6-441B-91BD-B0F52187ED7C}" type="slidenum">
              <a:rPr lang="it-IT" smtClean="0"/>
              <a:t>‹N›</a:t>
            </a:fld>
            <a:endParaRPr lang="it-IT"/>
          </a:p>
        </p:txBody>
      </p:sp>
    </p:spTree>
    <p:extLst>
      <p:ext uri="{BB962C8B-B14F-4D97-AF65-F5344CB8AC3E}">
        <p14:creationId xmlns:p14="http://schemas.microsoft.com/office/powerpoint/2010/main" val="353670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2150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877001-969D-4EC8-BDBD-7813A2AD48EC}" type="slidenum">
              <a:rPr lang="it-IT" altLang="it-IT" smtClean="0">
                <a:latin typeface="Arial" panose="020B0604020202020204" pitchFamily="34" charset="0"/>
              </a:rPr>
              <a:pPr>
                <a:spcBef>
                  <a:spcPct val="0"/>
                </a:spcBef>
              </a:pPr>
              <a:t>60</a:t>
            </a:fld>
            <a:endParaRPr lang="it-IT" altLang="it-IT" smtClean="0">
              <a:latin typeface="Arial" panose="020B0604020202020204" pitchFamily="34" charset="0"/>
            </a:endParaRPr>
          </a:p>
        </p:txBody>
      </p:sp>
    </p:spTree>
    <p:extLst>
      <p:ext uri="{BB962C8B-B14F-4D97-AF65-F5344CB8AC3E}">
        <p14:creationId xmlns:p14="http://schemas.microsoft.com/office/powerpoint/2010/main" val="417347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5259956-CBC1-4EBC-A0CD-E4C331243209}" type="datetimeFigureOut">
              <a:rPr lang="it-IT" smtClean="0"/>
              <a:t>26/09/2016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271874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259956-CBC1-4EBC-A0CD-E4C331243209}" type="datetimeFigureOut">
              <a:rPr lang="it-IT" smtClean="0"/>
              <a:t>26/09/2016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33025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259956-CBC1-4EBC-A0CD-E4C331243209}" type="datetimeFigureOut">
              <a:rPr lang="it-IT" smtClean="0"/>
              <a:t>26/09/2016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1887010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259956-CBC1-4EBC-A0CD-E4C331243209}" type="datetimeFigureOut">
              <a:rPr lang="it-IT" smtClean="0"/>
              <a:t>26/09/2016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152965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5259956-CBC1-4EBC-A0CD-E4C331243209}" type="datetimeFigureOut">
              <a:rPr lang="it-IT" smtClean="0"/>
              <a:t>26/09/2016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336779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5259956-CBC1-4EBC-A0CD-E4C331243209}" type="datetimeFigureOut">
              <a:rPr lang="it-IT" smtClean="0"/>
              <a:t>26/09/2016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208049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5259956-CBC1-4EBC-A0CD-E4C331243209}" type="datetimeFigureOut">
              <a:rPr lang="it-IT" smtClean="0"/>
              <a:t>26/09/2016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229379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5259956-CBC1-4EBC-A0CD-E4C331243209}" type="datetimeFigureOut">
              <a:rPr lang="it-IT" smtClean="0"/>
              <a:t>26/09/2016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316093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5259956-CBC1-4EBC-A0CD-E4C331243209}" type="datetimeFigureOut">
              <a:rPr lang="it-IT" smtClean="0"/>
              <a:t>26/09/2016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127121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259956-CBC1-4EBC-A0CD-E4C331243209}" type="datetimeFigureOut">
              <a:rPr lang="it-IT" smtClean="0"/>
              <a:t>26/09/2016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1556191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259956-CBC1-4EBC-A0CD-E4C331243209}" type="datetimeFigureOut">
              <a:rPr lang="it-IT" smtClean="0"/>
              <a:t>26/09/2016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10CBCDD-D784-4F14-8263-7D339F721AB3}" type="slidenum">
              <a:rPr lang="it-IT" smtClean="0"/>
              <a:t>‹N›</a:t>
            </a:fld>
            <a:endParaRPr lang="it-IT"/>
          </a:p>
        </p:txBody>
      </p:sp>
    </p:spTree>
    <p:extLst>
      <p:ext uri="{BB962C8B-B14F-4D97-AF65-F5344CB8AC3E}">
        <p14:creationId xmlns:p14="http://schemas.microsoft.com/office/powerpoint/2010/main" val="394883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59956-CBC1-4EBC-A0CD-E4C331243209}" type="datetimeFigureOut">
              <a:rPr lang="it-IT" smtClean="0"/>
              <a:t>26/09/2016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CBCDD-D784-4F14-8263-7D339F721AB3}" type="slidenum">
              <a:rPr lang="it-IT" smtClean="0"/>
              <a:t>‹N›</a:t>
            </a:fld>
            <a:endParaRPr lang="it-IT"/>
          </a:p>
        </p:txBody>
      </p:sp>
    </p:spTree>
    <p:extLst>
      <p:ext uri="{BB962C8B-B14F-4D97-AF65-F5344CB8AC3E}">
        <p14:creationId xmlns:p14="http://schemas.microsoft.com/office/powerpoint/2010/main" val="88113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mailto:promisalute@ulss10.veneto.it" TargetMode="External"/><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www.progettomattoneinternazionale.it/servizi/notizie/notizie_homepage.aspx" TargetMode="External"/><Relationship Id="rId4" Type="http://schemas.openxmlformats.org/officeDocument/2006/relationships/hyperlink" Target="http://www.salute.gov.it/imgs/C_17_pagineAree_1798_listaFile_itemName_0_file.pd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c.europa.eu/yourvoice/consultations/index_it.ht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82057" y="1173702"/>
            <a:ext cx="9144000" cy="3895461"/>
          </a:xfrm>
        </p:spPr>
        <p:txBody>
          <a:bodyPr>
            <a:normAutofit/>
          </a:bodyPr>
          <a:lstStyle/>
          <a:p>
            <a:r>
              <a:rPr lang="it-IT" sz="3900" b="1" dirty="0" smtClean="0">
                <a:solidFill>
                  <a:srgbClr val="C00000"/>
                </a:solidFill>
                <a:latin typeface="+mn-lt"/>
              </a:rPr>
              <a:t>«</a:t>
            </a:r>
            <a:r>
              <a:rPr lang="it-IT" sz="3900" b="1" i="1" dirty="0" smtClean="0">
                <a:solidFill>
                  <a:srgbClr val="C00000"/>
                </a:solidFill>
                <a:latin typeface="+mn-lt"/>
              </a:rPr>
              <a:t>La programmazione europea: </a:t>
            </a:r>
            <a:br>
              <a:rPr lang="it-IT" sz="3900" b="1" i="1" dirty="0" smtClean="0">
                <a:solidFill>
                  <a:srgbClr val="C00000"/>
                </a:solidFill>
                <a:latin typeface="+mn-lt"/>
              </a:rPr>
            </a:br>
            <a:r>
              <a:rPr lang="it-IT" sz="3900" b="1" i="1" dirty="0" smtClean="0">
                <a:solidFill>
                  <a:srgbClr val="C00000"/>
                </a:solidFill>
                <a:latin typeface="+mn-lt"/>
              </a:rPr>
              <a:t>le opportunità per la salute e la ricerca in ambito sanitario</a:t>
            </a:r>
            <a:r>
              <a:rPr lang="it-IT" sz="3900" b="1" dirty="0" smtClean="0">
                <a:solidFill>
                  <a:srgbClr val="C00000"/>
                </a:solidFill>
                <a:latin typeface="+mn-lt"/>
              </a:rPr>
              <a:t>»</a:t>
            </a:r>
            <a:r>
              <a:rPr lang="it-IT" sz="3200" b="1" dirty="0" smtClean="0">
                <a:solidFill>
                  <a:srgbClr val="FF0000"/>
                </a:solidFill>
                <a:latin typeface="+mn-lt"/>
              </a:rPr>
              <a:t/>
            </a:r>
            <a:br>
              <a:rPr lang="it-IT" sz="3200" b="1" dirty="0" smtClean="0">
                <a:solidFill>
                  <a:srgbClr val="FF0000"/>
                </a:solidFill>
                <a:latin typeface="+mn-lt"/>
              </a:rPr>
            </a:br>
            <a:r>
              <a:rPr lang="it-IT" sz="2800" b="1" dirty="0" smtClean="0">
                <a:solidFill>
                  <a:srgbClr val="FF0000"/>
                </a:solidFill>
                <a:latin typeface="+mn-lt"/>
              </a:rPr>
              <a:t/>
            </a:r>
            <a:br>
              <a:rPr lang="it-IT" sz="2800" b="1" dirty="0" smtClean="0">
                <a:solidFill>
                  <a:srgbClr val="FF0000"/>
                </a:solidFill>
                <a:latin typeface="+mn-lt"/>
              </a:rPr>
            </a:br>
            <a:r>
              <a:rPr lang="it-IT" sz="2200" b="1" dirty="0" smtClean="0">
                <a:latin typeface="+mn-lt"/>
              </a:rPr>
              <a:t>Introduzione </a:t>
            </a:r>
            <a:r>
              <a:rPr lang="it-IT" sz="2200" b="1" dirty="0">
                <a:latin typeface="+mn-lt"/>
              </a:rPr>
              <a:t>generale alla</a:t>
            </a:r>
            <a:br>
              <a:rPr lang="it-IT" sz="2200" b="1" dirty="0">
                <a:latin typeface="+mn-lt"/>
              </a:rPr>
            </a:br>
            <a:r>
              <a:rPr lang="it-IT" sz="2200" b="1" dirty="0">
                <a:latin typeface="+mn-lt"/>
              </a:rPr>
              <a:t>programmazione </a:t>
            </a:r>
            <a:r>
              <a:rPr lang="it-IT" sz="2200" b="1" dirty="0" smtClean="0">
                <a:latin typeface="+mn-lt"/>
              </a:rPr>
              <a:t>Europea: funzionamento </a:t>
            </a:r>
            <a:r>
              <a:rPr lang="it-IT" sz="2200" b="1" dirty="0">
                <a:latin typeface="+mn-lt"/>
              </a:rPr>
              <a:t>dell’UE (ruoli delle</a:t>
            </a:r>
            <a:br>
              <a:rPr lang="it-IT" sz="2200" b="1" dirty="0">
                <a:latin typeface="+mn-lt"/>
              </a:rPr>
            </a:br>
            <a:r>
              <a:rPr lang="it-IT" sz="2200" b="1" dirty="0">
                <a:latin typeface="+mn-lt"/>
              </a:rPr>
              <a:t>Istituzioni), lo sviluppo </a:t>
            </a:r>
            <a:r>
              <a:rPr lang="it-IT" sz="2200" b="1" dirty="0" smtClean="0">
                <a:latin typeface="+mn-lt"/>
              </a:rPr>
              <a:t>della programmazione</a:t>
            </a:r>
            <a:r>
              <a:rPr lang="it-IT" sz="2200" b="1" dirty="0">
                <a:latin typeface="+mn-lt"/>
              </a:rPr>
              <a:t>, la tipologia dei</a:t>
            </a:r>
            <a:br>
              <a:rPr lang="it-IT" sz="2200" b="1" dirty="0">
                <a:latin typeface="+mn-lt"/>
              </a:rPr>
            </a:br>
            <a:r>
              <a:rPr lang="it-IT" sz="2200" b="1" dirty="0">
                <a:latin typeface="+mn-lt"/>
              </a:rPr>
              <a:t>fondi (diretti ed indiretti)</a:t>
            </a:r>
            <a:br>
              <a:rPr lang="it-IT" sz="2200" b="1" dirty="0">
                <a:latin typeface="+mn-lt"/>
              </a:rPr>
            </a:br>
            <a:r>
              <a:rPr lang="it-IT" sz="2000" dirty="0" smtClean="0">
                <a:latin typeface="+mn-lt"/>
              </a:rPr>
              <a:t/>
            </a:r>
            <a:br>
              <a:rPr lang="it-IT" sz="2000" dirty="0" smtClean="0">
                <a:latin typeface="+mn-lt"/>
              </a:rPr>
            </a:br>
            <a:r>
              <a:rPr lang="it-IT" sz="2200" b="1" dirty="0" smtClean="0">
                <a:latin typeface="+mn-lt"/>
              </a:rPr>
              <a:t>27 Settembre 2016 </a:t>
            </a:r>
            <a:r>
              <a:rPr lang="it-IT" sz="2200" b="1" dirty="0">
                <a:latin typeface="+mn-lt"/>
              </a:rPr>
              <a:t>- IRCBG I.R.C.C.S. Burlo </a:t>
            </a:r>
            <a:r>
              <a:rPr lang="it-IT" sz="2200" b="1" dirty="0" smtClean="0">
                <a:latin typeface="+mn-lt"/>
              </a:rPr>
              <a:t>Garofolo Trieste</a:t>
            </a:r>
            <a:endParaRPr lang="it-IT" sz="2200" b="1" dirty="0"/>
          </a:p>
        </p:txBody>
      </p:sp>
      <p:sp>
        <p:nvSpPr>
          <p:cNvPr id="4" name="CasellaDiTesto 3"/>
          <p:cNvSpPr txBox="1"/>
          <p:nvPr/>
        </p:nvSpPr>
        <p:spPr>
          <a:xfrm>
            <a:off x="7445828" y="5650242"/>
            <a:ext cx="4746172" cy="954107"/>
          </a:xfrm>
          <a:prstGeom prst="rect">
            <a:avLst/>
          </a:prstGeom>
          <a:noFill/>
        </p:spPr>
        <p:txBody>
          <a:bodyPr wrap="square" rtlCol="0">
            <a:spAutoFit/>
          </a:bodyPr>
          <a:lstStyle/>
          <a:p>
            <a:pPr algn="ctr"/>
            <a:r>
              <a:rPr lang="it-IT" sz="2000" b="1" i="1" dirty="0" smtClean="0"/>
              <a:t>Lisa </a:t>
            </a:r>
            <a:r>
              <a:rPr lang="it-IT" sz="2000" b="1" i="1" dirty="0" err="1" smtClean="0"/>
              <a:t>Leonardini</a:t>
            </a:r>
            <a:r>
              <a:rPr lang="it-IT" sz="2000" b="1" dirty="0" smtClean="0"/>
              <a:t/>
            </a:r>
            <a:br>
              <a:rPr lang="it-IT" sz="2000" b="1" dirty="0" smtClean="0"/>
            </a:br>
            <a:r>
              <a:rPr lang="it-IT" dirty="0" smtClean="0"/>
              <a:t>Responsabile Agenzia Sociale </a:t>
            </a:r>
          </a:p>
          <a:p>
            <a:pPr algn="ctr"/>
            <a:r>
              <a:rPr lang="it-IT" dirty="0" err="1" smtClean="0"/>
              <a:t>Co.Ge.S</a:t>
            </a:r>
            <a:r>
              <a:rPr lang="it-IT" dirty="0" smtClean="0"/>
              <a:t>. don Lorenzo Milani </a:t>
            </a:r>
            <a:r>
              <a:rPr lang="it-IT" dirty="0" err="1" smtClean="0"/>
              <a:t>Soc</a:t>
            </a:r>
            <a:r>
              <a:rPr lang="it-IT" dirty="0" smtClean="0"/>
              <a:t>. Coop. </a:t>
            </a:r>
            <a:r>
              <a:rPr lang="it-IT" dirty="0" err="1" smtClean="0"/>
              <a:t>Soc</a:t>
            </a:r>
            <a:r>
              <a:rPr lang="it-IT" dirty="0" smtClean="0"/>
              <a:t>.</a:t>
            </a:r>
            <a:endParaRPr lang="it-IT" dirty="0"/>
          </a:p>
        </p:txBody>
      </p:sp>
      <p:pic>
        <p:nvPicPr>
          <p:cNvPr id="7"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003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801" y="1410617"/>
            <a:ext cx="3913595"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803" y="3625613"/>
            <a:ext cx="6591037" cy="153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6597" y="1073025"/>
            <a:ext cx="3604091" cy="565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94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210" y="1509482"/>
            <a:ext cx="3913595" cy="199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3513" y="1257441"/>
            <a:ext cx="4032448" cy="546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558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337" y="1510240"/>
            <a:ext cx="3913594" cy="196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588" y="1366129"/>
            <a:ext cx="3879403" cy="192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4999" y="4035855"/>
            <a:ext cx="3861816" cy="196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5337" y="4061354"/>
            <a:ext cx="3888430"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50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rotWithShape="1">
          <a:blip r:embed="rId4"/>
          <a:srcRect t="16582" b="68283"/>
          <a:stretch/>
        </p:blipFill>
        <p:spPr>
          <a:xfrm>
            <a:off x="193449" y="1330552"/>
            <a:ext cx="4801632" cy="1203042"/>
          </a:xfrm>
          <a:prstGeom prst="rect">
            <a:avLst/>
          </a:prstGeom>
        </p:spPr>
      </p:pic>
      <p:pic>
        <p:nvPicPr>
          <p:cNvPr id="10" name="Segnaposto contenuto 3"/>
          <p:cNvPicPr>
            <a:picLocks noChangeAspect="1"/>
          </p:cNvPicPr>
          <p:nvPr/>
        </p:nvPicPr>
        <p:blipFill rotWithShape="1">
          <a:blip r:embed="rId4"/>
          <a:srcRect t="32808" b="21248"/>
          <a:stretch/>
        </p:blipFill>
        <p:spPr>
          <a:xfrm>
            <a:off x="5332810" y="2485793"/>
            <a:ext cx="6496334" cy="4241237"/>
          </a:xfrm>
          <a:prstGeom prst="rect">
            <a:avLst/>
          </a:prstGeom>
        </p:spPr>
      </p:pic>
      <p:sp>
        <p:nvSpPr>
          <p:cNvPr id="3" name="Freccia circolare a destra 2"/>
          <p:cNvSpPr/>
          <p:nvPr/>
        </p:nvSpPr>
        <p:spPr>
          <a:xfrm>
            <a:off x="2427835" y="3111688"/>
            <a:ext cx="1678674" cy="2101755"/>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90893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rotWithShape="1">
          <a:blip r:embed="rId4"/>
          <a:srcRect b="52149"/>
          <a:stretch/>
        </p:blipFill>
        <p:spPr>
          <a:xfrm>
            <a:off x="1889286" y="372883"/>
            <a:ext cx="9344772" cy="6354147"/>
          </a:xfrm>
          <a:prstGeom prst="rect">
            <a:avLst/>
          </a:prstGeom>
        </p:spPr>
      </p:pic>
      <p:sp>
        <p:nvSpPr>
          <p:cNvPr id="6" name="CasellaDiTesto 5"/>
          <p:cNvSpPr txBox="1"/>
          <p:nvPr/>
        </p:nvSpPr>
        <p:spPr>
          <a:xfrm>
            <a:off x="193449" y="798286"/>
            <a:ext cx="1475694" cy="369332"/>
          </a:xfrm>
          <a:prstGeom prst="rect">
            <a:avLst/>
          </a:prstGeom>
          <a:noFill/>
        </p:spPr>
        <p:txBody>
          <a:bodyPr wrap="square" rtlCol="0">
            <a:spAutoFit/>
          </a:bodyPr>
          <a:lstStyle/>
          <a:p>
            <a:r>
              <a:rPr lang="it-IT" dirty="0" smtClean="0"/>
              <a:t>1/2</a:t>
            </a:r>
            <a:endParaRPr lang="it-IT" dirty="0"/>
          </a:p>
        </p:txBody>
      </p:sp>
    </p:spTree>
    <p:extLst>
      <p:ext uri="{BB962C8B-B14F-4D97-AF65-F5344CB8AC3E}">
        <p14:creationId xmlns:p14="http://schemas.microsoft.com/office/powerpoint/2010/main" val="3223138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rotWithShape="1">
          <a:blip r:embed="rId4"/>
          <a:srcRect t="45906"/>
          <a:stretch/>
        </p:blipFill>
        <p:spPr>
          <a:xfrm>
            <a:off x="2322214" y="361036"/>
            <a:ext cx="8302243" cy="6381790"/>
          </a:xfrm>
          <a:prstGeom prst="rect">
            <a:avLst/>
          </a:prstGeom>
        </p:spPr>
      </p:pic>
      <p:sp>
        <p:nvSpPr>
          <p:cNvPr id="6" name="CasellaDiTesto 5"/>
          <p:cNvSpPr txBox="1"/>
          <p:nvPr/>
        </p:nvSpPr>
        <p:spPr>
          <a:xfrm>
            <a:off x="193449" y="798286"/>
            <a:ext cx="1475694" cy="369332"/>
          </a:xfrm>
          <a:prstGeom prst="rect">
            <a:avLst/>
          </a:prstGeom>
          <a:noFill/>
        </p:spPr>
        <p:txBody>
          <a:bodyPr wrap="square" rtlCol="0">
            <a:spAutoFit/>
          </a:bodyPr>
          <a:lstStyle/>
          <a:p>
            <a:r>
              <a:rPr lang="it-IT" dirty="0" smtClean="0"/>
              <a:t>2/2</a:t>
            </a:r>
            <a:endParaRPr lang="it-IT" dirty="0"/>
          </a:p>
        </p:txBody>
      </p:sp>
    </p:spTree>
    <p:extLst>
      <p:ext uri="{BB962C8B-B14F-4D97-AF65-F5344CB8AC3E}">
        <p14:creationId xmlns:p14="http://schemas.microsoft.com/office/powerpoint/2010/main" val="4200559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860341" y="1992573"/>
            <a:ext cx="10559370" cy="2400657"/>
          </a:xfrm>
          <a:prstGeom prst="rect">
            <a:avLst/>
          </a:prstGeom>
          <a:solidFill>
            <a:schemeClr val="accent3">
              <a:lumMod val="60000"/>
              <a:lumOff val="40000"/>
            </a:schemeClr>
          </a:solidFill>
        </p:spPr>
        <p:txBody>
          <a:bodyPr wrap="square" rtlCol="0">
            <a:spAutoFit/>
          </a:bodyPr>
          <a:lstStyle/>
          <a:p>
            <a:pPr algn="just"/>
            <a:r>
              <a:rPr lang="it-IT" sz="3000" dirty="0"/>
              <a:t>Sulla base dell’analisi di impatto si è rilevato che tutte le attività che hanno positivamente influenzato le politiche di internazionalizzazione del SSN dovevano trovare il loro necessario consolidamento, attraverso un processo di istituzionalizzazione, all’interno di una struttura permanente.</a:t>
            </a:r>
          </a:p>
        </p:txBody>
      </p:sp>
    </p:spTree>
    <p:extLst>
      <p:ext uri="{BB962C8B-B14F-4D97-AF65-F5344CB8AC3E}">
        <p14:creationId xmlns:p14="http://schemas.microsoft.com/office/powerpoint/2010/main" val="3899007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rotWithShape="1">
          <a:blip r:embed="rId4"/>
          <a:srcRect t="5992" b="48987"/>
          <a:stretch/>
        </p:blipFill>
        <p:spPr>
          <a:xfrm>
            <a:off x="1483694" y="1330552"/>
            <a:ext cx="8473106" cy="5415294"/>
          </a:xfrm>
          <a:prstGeom prst="rect">
            <a:avLst/>
          </a:prstGeom>
        </p:spPr>
      </p:pic>
      <p:sp>
        <p:nvSpPr>
          <p:cNvPr id="4" name="CasellaDiTesto 3"/>
          <p:cNvSpPr txBox="1"/>
          <p:nvPr/>
        </p:nvSpPr>
        <p:spPr>
          <a:xfrm>
            <a:off x="508001" y="580571"/>
            <a:ext cx="975694" cy="369332"/>
          </a:xfrm>
          <a:prstGeom prst="rect">
            <a:avLst/>
          </a:prstGeom>
          <a:noFill/>
        </p:spPr>
        <p:txBody>
          <a:bodyPr wrap="square" rtlCol="0">
            <a:spAutoFit/>
          </a:bodyPr>
          <a:lstStyle/>
          <a:p>
            <a:r>
              <a:rPr lang="it-IT" dirty="0" smtClean="0"/>
              <a:t>1/3</a:t>
            </a:r>
            <a:endParaRPr lang="it-IT" dirty="0"/>
          </a:p>
        </p:txBody>
      </p:sp>
    </p:spTree>
    <p:extLst>
      <p:ext uri="{BB962C8B-B14F-4D97-AF65-F5344CB8AC3E}">
        <p14:creationId xmlns:p14="http://schemas.microsoft.com/office/powerpoint/2010/main" val="4150170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rotWithShape="1">
          <a:blip r:embed="rId4"/>
          <a:srcRect t="51954" b="5982"/>
          <a:stretch/>
        </p:blipFill>
        <p:spPr>
          <a:xfrm>
            <a:off x="1955055" y="1330552"/>
            <a:ext cx="8545678" cy="5103000"/>
          </a:xfrm>
          <a:prstGeom prst="rect">
            <a:avLst/>
          </a:prstGeom>
        </p:spPr>
      </p:pic>
      <p:sp>
        <p:nvSpPr>
          <p:cNvPr id="6" name="CasellaDiTesto 5"/>
          <p:cNvSpPr txBox="1"/>
          <p:nvPr/>
        </p:nvSpPr>
        <p:spPr>
          <a:xfrm>
            <a:off x="508001" y="580571"/>
            <a:ext cx="975694" cy="369332"/>
          </a:xfrm>
          <a:prstGeom prst="rect">
            <a:avLst/>
          </a:prstGeom>
          <a:noFill/>
        </p:spPr>
        <p:txBody>
          <a:bodyPr wrap="square" rtlCol="0">
            <a:spAutoFit/>
          </a:bodyPr>
          <a:lstStyle/>
          <a:p>
            <a:r>
              <a:rPr lang="it-IT" dirty="0" smtClean="0"/>
              <a:t>2/3</a:t>
            </a:r>
            <a:endParaRPr lang="it-IT" dirty="0"/>
          </a:p>
        </p:txBody>
      </p:sp>
    </p:spTree>
    <p:extLst>
      <p:ext uri="{BB962C8B-B14F-4D97-AF65-F5344CB8AC3E}">
        <p14:creationId xmlns:p14="http://schemas.microsoft.com/office/powerpoint/2010/main" val="1821447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508001" y="580571"/>
            <a:ext cx="975694" cy="369332"/>
          </a:xfrm>
          <a:prstGeom prst="rect">
            <a:avLst/>
          </a:prstGeom>
          <a:noFill/>
        </p:spPr>
        <p:txBody>
          <a:bodyPr wrap="square" rtlCol="0">
            <a:spAutoFit/>
          </a:bodyPr>
          <a:lstStyle/>
          <a:p>
            <a:r>
              <a:rPr lang="it-IT" dirty="0"/>
              <a:t>3</a:t>
            </a:r>
            <a:r>
              <a:rPr lang="it-IT" dirty="0" smtClean="0"/>
              <a:t>/3</a:t>
            </a:r>
            <a:endParaRPr lang="it-IT" dirty="0"/>
          </a:p>
        </p:txBody>
      </p:sp>
      <p:pic>
        <p:nvPicPr>
          <p:cNvPr id="4" name="Immagine 3"/>
          <p:cNvPicPr>
            <a:picLocks noChangeAspect="1"/>
          </p:cNvPicPr>
          <p:nvPr/>
        </p:nvPicPr>
        <p:blipFill rotWithShape="1">
          <a:blip r:embed="rId4"/>
          <a:srcRect l="8976" t="20506" r="-771" b="21033"/>
          <a:stretch/>
        </p:blipFill>
        <p:spPr>
          <a:xfrm>
            <a:off x="3036052" y="426028"/>
            <a:ext cx="6746423" cy="6105401"/>
          </a:xfrm>
          <a:prstGeom prst="rect">
            <a:avLst/>
          </a:prstGeom>
        </p:spPr>
      </p:pic>
    </p:spTree>
    <p:extLst>
      <p:ext uri="{BB962C8B-B14F-4D97-AF65-F5344CB8AC3E}">
        <p14:creationId xmlns:p14="http://schemas.microsoft.com/office/powerpoint/2010/main" val="3897638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907" y="1275203"/>
            <a:ext cx="3825974" cy="545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042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srcRect t="2586" b="81737"/>
          <a:stretch/>
        </p:blipFill>
        <p:spPr>
          <a:xfrm>
            <a:off x="93894" y="1517636"/>
            <a:ext cx="4966643" cy="1130044"/>
          </a:xfrm>
          <a:prstGeom prst="rect">
            <a:avLst/>
          </a:prstGeom>
        </p:spPr>
      </p:pic>
      <p:pic>
        <p:nvPicPr>
          <p:cNvPr id="9"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8565" y="0"/>
            <a:ext cx="5091786" cy="6858000"/>
          </a:xfrm>
          <a:prstGeom prst="rect">
            <a:avLst/>
          </a:prstGeom>
        </p:spPr>
      </p:pic>
    </p:spTree>
    <p:extLst>
      <p:ext uri="{BB962C8B-B14F-4D97-AF65-F5344CB8AC3E}">
        <p14:creationId xmlns:p14="http://schemas.microsoft.com/office/powerpoint/2010/main" val="3428721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1" b="78939"/>
          <a:stretch/>
        </p:blipFill>
        <p:spPr>
          <a:xfrm>
            <a:off x="246671" y="122120"/>
            <a:ext cx="6333476" cy="1895366"/>
          </a:xfrm>
          <a:prstGeom prst="rect">
            <a:avLst/>
          </a:prstGeom>
        </p:spPr>
      </p:pic>
      <p:sp>
        <p:nvSpPr>
          <p:cNvPr id="5" name="Rettangolo 4"/>
          <p:cNvSpPr/>
          <p:nvPr/>
        </p:nvSpPr>
        <p:spPr>
          <a:xfrm>
            <a:off x="740229" y="2297224"/>
            <a:ext cx="6096000" cy="3970318"/>
          </a:xfrm>
          <a:prstGeom prst="rect">
            <a:avLst/>
          </a:prstGeom>
        </p:spPr>
        <p:txBody>
          <a:bodyPr>
            <a:spAutoFit/>
          </a:bodyPr>
          <a:lstStyle/>
          <a:p>
            <a:r>
              <a:rPr lang="it-IT" b="1" i="1" dirty="0" smtClean="0"/>
              <a:t>Sede Regione Veneto</a:t>
            </a:r>
          </a:p>
          <a:p>
            <a:endParaRPr lang="it-IT" i="1" dirty="0"/>
          </a:p>
          <a:p>
            <a:r>
              <a:rPr lang="it-IT" i="1" dirty="0" smtClean="0"/>
              <a:t>Regione del Veneto</a:t>
            </a:r>
          </a:p>
          <a:p>
            <a:r>
              <a:rPr lang="it-IT" i="1" dirty="0"/>
              <a:t>Area Sanità e Sociale</a:t>
            </a:r>
            <a:endParaRPr lang="it-IT" dirty="0"/>
          </a:p>
          <a:p>
            <a:r>
              <a:rPr lang="it-IT" i="1" dirty="0"/>
              <a:t>UO Commissione salute e relazioni socio-sanitarie</a:t>
            </a:r>
            <a:endParaRPr lang="it-IT" dirty="0"/>
          </a:p>
          <a:p>
            <a:r>
              <a:rPr lang="it-IT" i="1" dirty="0"/>
              <a:t>Palazzo G.B. </a:t>
            </a:r>
            <a:r>
              <a:rPr lang="it-IT" i="1" dirty="0" err="1"/>
              <a:t>Giustinian</a:t>
            </a:r>
            <a:r>
              <a:rPr lang="it-IT" i="1" dirty="0"/>
              <a:t> - </a:t>
            </a:r>
            <a:r>
              <a:rPr lang="it-IT" i="1" dirty="0" err="1"/>
              <a:t>Dorsoduro</a:t>
            </a:r>
            <a:r>
              <a:rPr lang="it-IT" i="1" dirty="0"/>
              <a:t> 1454</a:t>
            </a:r>
            <a:endParaRPr lang="it-IT" dirty="0"/>
          </a:p>
          <a:p>
            <a:r>
              <a:rPr lang="it-IT" i="1" dirty="0"/>
              <a:t>30123  - VENEZIA</a:t>
            </a:r>
            <a:endParaRPr lang="it-IT" dirty="0"/>
          </a:p>
          <a:p>
            <a:endParaRPr lang="it-IT" i="1" dirty="0"/>
          </a:p>
          <a:p>
            <a:endParaRPr lang="it-IT" i="1" dirty="0" smtClean="0"/>
          </a:p>
          <a:p>
            <a:r>
              <a:rPr lang="it-IT" i="1" dirty="0" smtClean="0"/>
              <a:t>Azienda </a:t>
            </a:r>
            <a:r>
              <a:rPr lang="it-IT" i="1" dirty="0" err="1" smtClean="0"/>
              <a:t>Ulss</a:t>
            </a:r>
            <a:r>
              <a:rPr lang="it-IT" i="1" dirty="0" smtClean="0"/>
              <a:t> n. 10 Veneto Orientale </a:t>
            </a:r>
            <a:br>
              <a:rPr lang="it-IT" i="1" dirty="0" smtClean="0"/>
            </a:br>
            <a:r>
              <a:rPr lang="it-IT" i="1" dirty="0" smtClean="0"/>
              <a:t>Piazza De Gasperi, 5</a:t>
            </a:r>
            <a:br>
              <a:rPr lang="it-IT" i="1" dirty="0" smtClean="0"/>
            </a:br>
            <a:r>
              <a:rPr lang="it-IT" i="1" dirty="0" smtClean="0"/>
              <a:t>30027 - San Donà di Piave (VE) </a:t>
            </a:r>
            <a:br>
              <a:rPr lang="it-IT" i="1" dirty="0" smtClean="0"/>
            </a:br>
            <a:r>
              <a:rPr lang="it-IT" i="1" dirty="0" smtClean="0"/>
              <a:t>Tel. +39.0421.228132</a:t>
            </a:r>
            <a:br>
              <a:rPr lang="it-IT" i="1" dirty="0" smtClean="0"/>
            </a:br>
            <a:r>
              <a:rPr lang="it-IT" i="1" dirty="0" smtClean="0"/>
              <a:t>email: </a:t>
            </a:r>
            <a:r>
              <a:rPr lang="it-IT" i="1" dirty="0" smtClean="0">
                <a:hlinkClick r:id="rId3" tooltip="e-mail"/>
              </a:rPr>
              <a:t>promisalute@ulss10.veneto.it</a:t>
            </a:r>
            <a:r>
              <a:rPr lang="it-IT" i="1" dirty="0" smtClean="0"/>
              <a:t> </a:t>
            </a:r>
            <a:endParaRPr lang="it-IT" dirty="0"/>
          </a:p>
        </p:txBody>
      </p:sp>
      <p:sp>
        <p:nvSpPr>
          <p:cNvPr id="6" name="Rettangolo 5"/>
          <p:cNvSpPr/>
          <p:nvPr/>
        </p:nvSpPr>
        <p:spPr>
          <a:xfrm>
            <a:off x="6580147" y="2674596"/>
            <a:ext cx="4900653" cy="1200329"/>
          </a:xfrm>
          <a:prstGeom prst="rect">
            <a:avLst/>
          </a:prstGeom>
        </p:spPr>
        <p:txBody>
          <a:bodyPr wrap="square">
            <a:spAutoFit/>
          </a:bodyPr>
          <a:lstStyle/>
          <a:p>
            <a:r>
              <a:rPr lang="it-IT" b="1" i="1" dirty="0" smtClean="0"/>
              <a:t>Sede Ufficio Regione Veneto a Roma</a:t>
            </a:r>
            <a:r>
              <a:rPr lang="it-IT" i="1" dirty="0" smtClean="0"/>
              <a:t> </a:t>
            </a:r>
          </a:p>
          <a:p>
            <a:endParaRPr lang="it-IT" i="1" dirty="0"/>
          </a:p>
          <a:p>
            <a:r>
              <a:rPr lang="it-IT" i="1" dirty="0" smtClean="0"/>
              <a:t>Via del Tritone, 46</a:t>
            </a:r>
            <a:br>
              <a:rPr lang="it-IT" i="1" dirty="0" smtClean="0"/>
            </a:br>
            <a:r>
              <a:rPr lang="it-IT" i="1" dirty="0" smtClean="0"/>
              <a:t>00187 - Roma</a:t>
            </a:r>
            <a:endParaRPr lang="it-IT" dirty="0"/>
          </a:p>
        </p:txBody>
      </p:sp>
    </p:spTree>
    <p:extLst>
      <p:ext uri="{BB962C8B-B14F-4D97-AF65-F5344CB8AC3E}">
        <p14:creationId xmlns:p14="http://schemas.microsoft.com/office/powerpoint/2010/main" val="2225597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921" y="1405719"/>
            <a:ext cx="3239742" cy="4859613"/>
          </a:xfrm>
          <a:prstGeom prst="rect">
            <a:avLst/>
          </a:prstGeom>
        </p:spPr>
      </p:pic>
      <p:sp>
        <p:nvSpPr>
          <p:cNvPr id="5" name="CasellaDiTesto 4"/>
          <p:cNvSpPr txBox="1"/>
          <p:nvPr/>
        </p:nvSpPr>
        <p:spPr>
          <a:xfrm>
            <a:off x="6018663" y="1405719"/>
            <a:ext cx="4449170" cy="630942"/>
          </a:xfrm>
          <a:prstGeom prst="rect">
            <a:avLst/>
          </a:prstGeom>
          <a:noFill/>
        </p:spPr>
        <p:txBody>
          <a:bodyPr wrap="square" rtlCol="0">
            <a:spAutoFit/>
          </a:bodyPr>
          <a:lstStyle/>
          <a:p>
            <a:pPr algn="ctr"/>
            <a:r>
              <a:rPr lang="it-IT" sz="3500" i="1" dirty="0" smtClean="0"/>
              <a:t>Partiamo!!!</a:t>
            </a:r>
            <a:endParaRPr lang="it-IT" sz="3500" i="1" dirty="0"/>
          </a:p>
        </p:txBody>
      </p:sp>
    </p:spTree>
    <p:extLst>
      <p:ext uri="{BB962C8B-B14F-4D97-AF65-F5344CB8AC3E}">
        <p14:creationId xmlns:p14="http://schemas.microsoft.com/office/powerpoint/2010/main" val="1031841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2279650" y="2133600"/>
            <a:ext cx="7772400" cy="1366838"/>
          </a:xfrm>
          <a:prstGeom prst="rect">
            <a:avLst/>
          </a:prstGeom>
          <a:solidFill>
            <a:schemeClr val="accent6"/>
          </a:solidFill>
          <a:ln w="9525">
            <a:noFill/>
            <a:miter lim="800000"/>
            <a:headEnd/>
            <a:tailEnd/>
          </a:ln>
        </p:spPr>
        <p:txBody>
          <a:bodyPr anchor="ctr"/>
          <a:lstStyle/>
          <a:p>
            <a:pPr algn="ctr" eaLnBrk="1" hangingPunct="1">
              <a:defRPr/>
            </a:pPr>
            <a:r>
              <a:rPr lang="it-IT" sz="3000" b="1" dirty="0">
                <a:solidFill>
                  <a:schemeClr val="bg1"/>
                </a:solidFill>
                <a:latin typeface="Tahoma" pitchFamily="34" charset="0"/>
                <a:ea typeface="+mj-ea"/>
                <a:cs typeface="Tahoma" pitchFamily="34" charset="0"/>
              </a:rPr>
              <a:t>Il contesto politico e le sfide europee:</a:t>
            </a:r>
          </a:p>
          <a:p>
            <a:pPr algn="ctr" eaLnBrk="1" hangingPunct="1">
              <a:defRPr/>
            </a:pPr>
            <a:r>
              <a:rPr lang="it-IT" sz="3000" b="1" dirty="0">
                <a:solidFill>
                  <a:schemeClr val="bg1"/>
                </a:solidFill>
                <a:latin typeface="Tahoma" pitchFamily="34" charset="0"/>
                <a:ea typeface="+mj-ea"/>
                <a:cs typeface="Tahoma" pitchFamily="34" charset="0"/>
              </a:rPr>
              <a:t>Istituzioni e processi decisionali</a:t>
            </a:r>
          </a:p>
        </p:txBody>
      </p:sp>
      <p:pic>
        <p:nvPicPr>
          <p:cNvPr id="6"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20256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20256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74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ctrTitle"/>
          </p:nvPr>
        </p:nvSpPr>
        <p:spPr>
          <a:xfrm>
            <a:off x="2239963" y="260351"/>
            <a:ext cx="7772400" cy="434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sistema istituzionale dell’UE</a:t>
            </a:r>
          </a:p>
        </p:txBody>
      </p:sp>
      <p:sp>
        <p:nvSpPr>
          <p:cNvPr id="4099" name="CasellaDiTesto 5"/>
          <p:cNvSpPr txBox="1">
            <a:spLocks noChangeArrowheads="1"/>
          </p:cNvSpPr>
          <p:nvPr/>
        </p:nvSpPr>
        <p:spPr bwMode="auto">
          <a:xfrm>
            <a:off x="1558925" y="5580064"/>
            <a:ext cx="9037638" cy="3698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a:latin typeface="Trebuchet MS" panose="020B0603020202020204" pitchFamily="34" charset="0"/>
              </a:rPr>
              <a:t>Cittadini Europei</a:t>
            </a:r>
          </a:p>
        </p:txBody>
      </p:sp>
      <p:sp>
        <p:nvSpPr>
          <p:cNvPr id="7" name="CasellaDiTesto 6"/>
          <p:cNvSpPr txBox="1"/>
          <p:nvPr/>
        </p:nvSpPr>
        <p:spPr>
          <a:xfrm>
            <a:off x="9120189" y="4367213"/>
            <a:ext cx="1296987" cy="584200"/>
          </a:xfrm>
          <a:prstGeom prst="rect">
            <a:avLst/>
          </a:prstGeom>
          <a:solidFill>
            <a:schemeClr val="accent5"/>
          </a:solidFill>
        </p:spPr>
        <p:txBody>
          <a:bodyPr>
            <a:spAutoFit/>
          </a:bodyPr>
          <a:lstStyle/>
          <a:p>
            <a:pPr eaLnBrk="1" hangingPunct="1">
              <a:defRPr/>
            </a:pPr>
            <a:r>
              <a:rPr lang="it-IT" sz="1600" dirty="0">
                <a:latin typeface="Trebuchet MS" pitchFamily="34" charset="0"/>
                <a:cs typeface="Arial" charset="0"/>
              </a:rPr>
              <a:t>Tribunali nazionali</a:t>
            </a:r>
          </a:p>
        </p:txBody>
      </p:sp>
      <p:sp>
        <p:nvSpPr>
          <p:cNvPr id="8" name="CasellaDiTesto 7"/>
          <p:cNvSpPr txBox="1"/>
          <p:nvPr/>
        </p:nvSpPr>
        <p:spPr>
          <a:xfrm>
            <a:off x="7680326" y="4367213"/>
            <a:ext cx="1368425" cy="584200"/>
          </a:xfrm>
          <a:prstGeom prst="rect">
            <a:avLst/>
          </a:prstGeom>
          <a:solidFill>
            <a:schemeClr val="accent5"/>
          </a:solidFill>
        </p:spPr>
        <p:txBody>
          <a:bodyPr>
            <a:spAutoFit/>
          </a:bodyPr>
          <a:lstStyle/>
          <a:p>
            <a:pPr eaLnBrk="1" hangingPunct="1">
              <a:defRPr/>
            </a:pPr>
            <a:r>
              <a:rPr lang="it-IT" sz="1600" dirty="0">
                <a:latin typeface="Trebuchet MS" pitchFamily="34" charset="0"/>
                <a:cs typeface="Arial" charset="0"/>
              </a:rPr>
              <a:t>Associazioni funzionali</a:t>
            </a:r>
          </a:p>
        </p:txBody>
      </p:sp>
      <p:sp>
        <p:nvSpPr>
          <p:cNvPr id="9" name="CasellaDiTesto 8"/>
          <p:cNvSpPr txBox="1"/>
          <p:nvPr/>
        </p:nvSpPr>
        <p:spPr>
          <a:xfrm>
            <a:off x="6240464" y="4365625"/>
            <a:ext cx="1368425" cy="584200"/>
          </a:xfrm>
          <a:prstGeom prst="rect">
            <a:avLst/>
          </a:prstGeom>
          <a:solidFill>
            <a:schemeClr val="accent5"/>
          </a:solidFill>
        </p:spPr>
        <p:txBody>
          <a:bodyPr>
            <a:spAutoFit/>
          </a:bodyPr>
          <a:lstStyle/>
          <a:p>
            <a:pPr eaLnBrk="1" hangingPunct="1">
              <a:defRPr/>
            </a:pPr>
            <a:r>
              <a:rPr lang="it-IT" sz="1600" dirty="0">
                <a:latin typeface="Trebuchet MS" pitchFamily="34" charset="0"/>
                <a:cs typeface="Arial" charset="0"/>
              </a:rPr>
              <a:t>Istituzioni</a:t>
            </a:r>
          </a:p>
          <a:p>
            <a:pPr eaLnBrk="1" hangingPunct="1">
              <a:defRPr/>
            </a:pPr>
            <a:r>
              <a:rPr lang="it-IT" sz="1600" dirty="0">
                <a:latin typeface="Trebuchet MS" pitchFamily="34" charset="0"/>
                <a:cs typeface="Arial" charset="0"/>
              </a:rPr>
              <a:t>subnazionali</a:t>
            </a:r>
          </a:p>
        </p:txBody>
      </p:sp>
      <p:sp>
        <p:nvSpPr>
          <p:cNvPr id="10" name="CasellaDiTesto 9"/>
          <p:cNvSpPr txBox="1"/>
          <p:nvPr/>
        </p:nvSpPr>
        <p:spPr>
          <a:xfrm>
            <a:off x="3143251" y="4365625"/>
            <a:ext cx="1368425" cy="584200"/>
          </a:xfrm>
          <a:prstGeom prst="rect">
            <a:avLst/>
          </a:prstGeom>
          <a:solidFill>
            <a:schemeClr val="accent6">
              <a:lumMod val="60000"/>
              <a:lumOff val="40000"/>
            </a:schemeClr>
          </a:solidFill>
        </p:spPr>
        <p:txBody>
          <a:bodyPr>
            <a:spAutoFit/>
          </a:bodyPr>
          <a:lstStyle/>
          <a:p>
            <a:pPr eaLnBrk="1" hangingPunct="1">
              <a:defRPr/>
            </a:pPr>
            <a:r>
              <a:rPr lang="it-IT" sz="1600" dirty="0">
                <a:latin typeface="Trebuchet MS" pitchFamily="34" charset="0"/>
                <a:cs typeface="Arial" charset="0"/>
              </a:rPr>
              <a:t>Parlamenti</a:t>
            </a:r>
          </a:p>
          <a:p>
            <a:pPr eaLnBrk="1" hangingPunct="1">
              <a:defRPr/>
            </a:pPr>
            <a:r>
              <a:rPr lang="it-IT" sz="1600" dirty="0">
                <a:latin typeface="Trebuchet MS" pitchFamily="34" charset="0"/>
                <a:cs typeface="Arial" charset="0"/>
              </a:rPr>
              <a:t>nazionali</a:t>
            </a:r>
          </a:p>
        </p:txBody>
      </p:sp>
      <p:sp>
        <p:nvSpPr>
          <p:cNvPr id="11" name="CasellaDiTesto 10"/>
          <p:cNvSpPr txBox="1"/>
          <p:nvPr/>
        </p:nvSpPr>
        <p:spPr>
          <a:xfrm>
            <a:off x="1703389" y="4365625"/>
            <a:ext cx="1368425" cy="584200"/>
          </a:xfrm>
          <a:prstGeom prst="rect">
            <a:avLst/>
          </a:prstGeom>
          <a:solidFill>
            <a:schemeClr val="accent6">
              <a:lumMod val="60000"/>
              <a:lumOff val="40000"/>
            </a:schemeClr>
          </a:solidFill>
        </p:spPr>
        <p:txBody>
          <a:bodyPr>
            <a:spAutoFit/>
          </a:bodyPr>
          <a:lstStyle/>
          <a:p>
            <a:pPr eaLnBrk="1" hangingPunct="1">
              <a:defRPr/>
            </a:pPr>
            <a:r>
              <a:rPr lang="it-IT" sz="1600" dirty="0">
                <a:latin typeface="Trebuchet MS" pitchFamily="34" charset="0"/>
                <a:cs typeface="Arial" charset="0"/>
              </a:rPr>
              <a:t>Banche Centrali naz.</a:t>
            </a:r>
          </a:p>
        </p:txBody>
      </p:sp>
      <p:sp>
        <p:nvSpPr>
          <p:cNvPr id="12" name="CasellaDiTesto 11"/>
          <p:cNvSpPr txBox="1"/>
          <p:nvPr/>
        </p:nvSpPr>
        <p:spPr>
          <a:xfrm>
            <a:off x="1703388" y="981075"/>
            <a:ext cx="1079500" cy="984250"/>
          </a:xfrm>
          <a:prstGeom prst="rect">
            <a:avLst/>
          </a:prstGeom>
          <a:solidFill>
            <a:schemeClr val="accent3">
              <a:lumMod val="60000"/>
              <a:lumOff val="40000"/>
            </a:schemeClr>
          </a:solidFill>
        </p:spPr>
        <p:txBody>
          <a:bodyPr>
            <a:spAutoFit/>
          </a:bodyPr>
          <a:lstStyle/>
          <a:p>
            <a:pPr eaLnBrk="1" hangingPunct="1">
              <a:defRPr/>
            </a:pPr>
            <a:r>
              <a:rPr lang="it-IT" sz="1400" dirty="0">
                <a:latin typeface="Trebuchet MS" pitchFamily="34" charset="0"/>
                <a:cs typeface="Arial" charset="0"/>
              </a:rPr>
              <a:t>Banca Centrale Europea</a:t>
            </a:r>
          </a:p>
          <a:p>
            <a:pPr eaLnBrk="1" hangingPunct="1">
              <a:defRPr/>
            </a:pPr>
            <a:endParaRPr lang="it-IT" sz="1600" dirty="0">
              <a:latin typeface="Trebuchet MS" pitchFamily="34" charset="0"/>
              <a:cs typeface="Arial" charset="0"/>
            </a:endParaRPr>
          </a:p>
        </p:txBody>
      </p:sp>
      <p:sp>
        <p:nvSpPr>
          <p:cNvPr id="13" name="CasellaDiTesto 12"/>
          <p:cNvSpPr txBox="1"/>
          <p:nvPr/>
        </p:nvSpPr>
        <p:spPr>
          <a:xfrm>
            <a:off x="2855913" y="981075"/>
            <a:ext cx="1655762" cy="954088"/>
          </a:xfrm>
          <a:prstGeom prst="rect">
            <a:avLst/>
          </a:prstGeom>
          <a:solidFill>
            <a:schemeClr val="accent3">
              <a:lumMod val="60000"/>
              <a:lumOff val="40000"/>
            </a:schemeClr>
          </a:solidFill>
        </p:spPr>
        <p:txBody>
          <a:bodyPr>
            <a:spAutoFit/>
          </a:bodyPr>
          <a:lstStyle/>
          <a:p>
            <a:pPr eaLnBrk="1" hangingPunct="1">
              <a:defRPr/>
            </a:pPr>
            <a:r>
              <a:rPr lang="it-IT" sz="1400" dirty="0">
                <a:latin typeface="Trebuchet MS" pitchFamily="34" charset="0"/>
                <a:cs typeface="Arial" charset="0"/>
              </a:rPr>
              <a:t>Consiglio:</a:t>
            </a:r>
          </a:p>
          <a:p>
            <a:pPr eaLnBrk="1" hangingPunct="1">
              <a:defRPr/>
            </a:pPr>
            <a:r>
              <a:rPr lang="it-IT" sz="1400" dirty="0">
                <a:latin typeface="Trebuchet MS" pitchFamily="34" charset="0"/>
                <a:cs typeface="Arial" charset="0"/>
              </a:rPr>
              <a:t>Consiglio Europeo</a:t>
            </a:r>
          </a:p>
          <a:p>
            <a:pPr eaLnBrk="1" hangingPunct="1">
              <a:defRPr/>
            </a:pPr>
            <a:r>
              <a:rPr lang="it-IT" sz="1400" dirty="0">
                <a:latin typeface="Trebuchet MS" pitchFamily="34" charset="0"/>
                <a:cs typeface="Arial" charset="0"/>
              </a:rPr>
              <a:t>Consiglio dei Ministri</a:t>
            </a:r>
          </a:p>
        </p:txBody>
      </p:sp>
      <p:sp>
        <p:nvSpPr>
          <p:cNvPr id="4107" name="CasellaDiTesto 13"/>
          <p:cNvSpPr txBox="1">
            <a:spLocks noChangeArrowheads="1"/>
          </p:cNvSpPr>
          <p:nvPr/>
        </p:nvSpPr>
        <p:spPr bwMode="auto">
          <a:xfrm>
            <a:off x="3863975" y="2708276"/>
            <a:ext cx="1295400"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latin typeface="Trebuchet MS" panose="020B0603020202020204" pitchFamily="34" charset="0"/>
              </a:rPr>
              <a:t>Commissione </a:t>
            </a:r>
          </a:p>
          <a:p>
            <a:pPr eaLnBrk="1" hangingPunct="1">
              <a:spcBef>
                <a:spcPct val="0"/>
              </a:spcBef>
              <a:buFontTx/>
              <a:buNone/>
            </a:pPr>
            <a:r>
              <a:rPr lang="it-IT" altLang="it-IT" sz="1400" b="1">
                <a:latin typeface="Trebuchet MS" panose="020B0603020202020204" pitchFamily="34" charset="0"/>
              </a:rPr>
              <a:t>Europea</a:t>
            </a:r>
          </a:p>
        </p:txBody>
      </p:sp>
      <p:sp>
        <p:nvSpPr>
          <p:cNvPr id="4108" name="CasellaDiTesto 14"/>
          <p:cNvSpPr txBox="1">
            <a:spLocks noChangeArrowheads="1"/>
          </p:cNvSpPr>
          <p:nvPr/>
        </p:nvSpPr>
        <p:spPr bwMode="auto">
          <a:xfrm>
            <a:off x="5232400" y="2708276"/>
            <a:ext cx="1295400"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latin typeface="Trebuchet MS" panose="020B0603020202020204" pitchFamily="34" charset="0"/>
              </a:rPr>
              <a:t>Parlamento</a:t>
            </a:r>
          </a:p>
          <a:p>
            <a:pPr eaLnBrk="1" hangingPunct="1">
              <a:spcBef>
                <a:spcPct val="0"/>
              </a:spcBef>
              <a:buFontTx/>
              <a:buNone/>
            </a:pPr>
            <a:r>
              <a:rPr lang="it-IT" altLang="it-IT" sz="1400" b="1">
                <a:latin typeface="Trebuchet MS" panose="020B0603020202020204" pitchFamily="34" charset="0"/>
              </a:rPr>
              <a:t>EU</a:t>
            </a:r>
          </a:p>
        </p:txBody>
      </p:sp>
      <p:sp>
        <p:nvSpPr>
          <p:cNvPr id="4109" name="CasellaDiTesto 15"/>
          <p:cNvSpPr txBox="1">
            <a:spLocks noChangeArrowheads="1"/>
          </p:cNvSpPr>
          <p:nvPr/>
        </p:nvSpPr>
        <p:spPr bwMode="auto">
          <a:xfrm>
            <a:off x="6600825" y="2708276"/>
            <a:ext cx="1295400"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latin typeface="Trebuchet MS" panose="020B0603020202020204" pitchFamily="34" charset="0"/>
              </a:rPr>
              <a:t>Comitato delle Regioni</a:t>
            </a:r>
          </a:p>
        </p:txBody>
      </p:sp>
      <p:sp>
        <p:nvSpPr>
          <p:cNvPr id="4110" name="CasellaDiTesto 16"/>
          <p:cNvSpPr txBox="1">
            <a:spLocks noChangeArrowheads="1"/>
          </p:cNvSpPr>
          <p:nvPr/>
        </p:nvSpPr>
        <p:spPr bwMode="auto">
          <a:xfrm>
            <a:off x="7967664" y="2708276"/>
            <a:ext cx="1296987" cy="7397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b="1">
                <a:latin typeface="Trebuchet MS" panose="020B0603020202020204" pitchFamily="34" charset="0"/>
              </a:rPr>
              <a:t>Comitato Economico e sociale</a:t>
            </a:r>
          </a:p>
        </p:txBody>
      </p:sp>
      <p:sp>
        <p:nvSpPr>
          <p:cNvPr id="18" name="CasellaDiTesto 17"/>
          <p:cNvSpPr txBox="1"/>
          <p:nvPr/>
        </p:nvSpPr>
        <p:spPr>
          <a:xfrm>
            <a:off x="8759825" y="981075"/>
            <a:ext cx="1657350" cy="738188"/>
          </a:xfrm>
          <a:prstGeom prst="rect">
            <a:avLst/>
          </a:prstGeom>
          <a:solidFill>
            <a:schemeClr val="accent3">
              <a:lumMod val="60000"/>
              <a:lumOff val="40000"/>
            </a:schemeClr>
          </a:solidFill>
        </p:spPr>
        <p:txBody>
          <a:bodyPr>
            <a:spAutoFit/>
          </a:bodyPr>
          <a:lstStyle/>
          <a:p>
            <a:pPr eaLnBrk="1" hangingPunct="1">
              <a:defRPr/>
            </a:pPr>
            <a:r>
              <a:rPr lang="it-IT" sz="1400" dirty="0">
                <a:latin typeface="Trebuchet MS" pitchFamily="34" charset="0"/>
                <a:cs typeface="Arial" charset="0"/>
              </a:rPr>
              <a:t>Corte di Giustizia Europea</a:t>
            </a:r>
          </a:p>
          <a:p>
            <a:pPr eaLnBrk="1" hangingPunct="1">
              <a:defRPr/>
            </a:pPr>
            <a:endParaRPr lang="it-IT" sz="1400" dirty="0">
              <a:latin typeface="Trebuchet MS" pitchFamily="34" charset="0"/>
              <a:cs typeface="Arial" charset="0"/>
            </a:endParaRPr>
          </a:p>
        </p:txBody>
      </p:sp>
      <p:cxnSp>
        <p:nvCxnSpPr>
          <p:cNvPr id="20" name="Connettore 2 19"/>
          <p:cNvCxnSpPr/>
          <p:nvPr/>
        </p:nvCxnSpPr>
        <p:spPr>
          <a:xfrm flipV="1">
            <a:off x="3792538" y="5013325"/>
            <a:ext cx="0"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V="1">
            <a:off x="6888163" y="5013325"/>
            <a:ext cx="0"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8328025" y="5013325"/>
            <a:ext cx="0" cy="503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V="1">
            <a:off x="5880100" y="3357563"/>
            <a:ext cx="0" cy="2087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3792538" y="2060575"/>
            <a:ext cx="0" cy="2160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2351088" y="2060575"/>
            <a:ext cx="0" cy="2160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4583114" y="1125538"/>
            <a:ext cx="41052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Forma 31"/>
          <p:cNvCxnSpPr>
            <a:stCxn id="13" idx="2"/>
            <a:endCxn id="4107" idx="0"/>
          </p:cNvCxnSpPr>
          <p:nvPr/>
        </p:nvCxnSpPr>
        <p:spPr>
          <a:xfrm rot="16200000" flipH="1">
            <a:off x="3710782" y="1907382"/>
            <a:ext cx="773112" cy="8286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Forma 33"/>
          <p:cNvCxnSpPr>
            <a:stCxn id="4108" idx="0"/>
            <a:endCxn id="18" idx="1"/>
          </p:cNvCxnSpPr>
          <p:nvPr/>
        </p:nvCxnSpPr>
        <p:spPr>
          <a:xfrm rot="5400000" flipH="1" flipV="1">
            <a:off x="6640513" y="588963"/>
            <a:ext cx="1358900" cy="287972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onnettore 4 36"/>
          <p:cNvCxnSpPr/>
          <p:nvPr/>
        </p:nvCxnSpPr>
        <p:spPr>
          <a:xfrm rot="5400000" flipH="1" flipV="1">
            <a:off x="6204745" y="8732"/>
            <a:ext cx="1150937" cy="424815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flipH="1" flipV="1">
            <a:off x="7032625" y="3357564"/>
            <a:ext cx="7938" cy="935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Connettore 2 46"/>
          <p:cNvCxnSpPr/>
          <p:nvPr/>
        </p:nvCxnSpPr>
        <p:spPr>
          <a:xfrm flipV="1">
            <a:off x="8328025" y="3716339"/>
            <a:ext cx="0"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onnettore 2 47"/>
          <p:cNvCxnSpPr/>
          <p:nvPr/>
        </p:nvCxnSpPr>
        <p:spPr>
          <a:xfrm flipV="1">
            <a:off x="9696450" y="1844675"/>
            <a:ext cx="0" cy="2376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Rettangolo 49"/>
          <p:cNvSpPr/>
          <p:nvPr/>
        </p:nvSpPr>
        <p:spPr>
          <a:xfrm>
            <a:off x="1524000" y="836613"/>
            <a:ext cx="9144000" cy="316865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3" name="Ovale 32"/>
          <p:cNvSpPr/>
          <p:nvPr/>
        </p:nvSpPr>
        <p:spPr>
          <a:xfrm>
            <a:off x="2855913" y="908051"/>
            <a:ext cx="1727200" cy="11525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5" name="Ovale 34"/>
          <p:cNvSpPr/>
          <p:nvPr/>
        </p:nvSpPr>
        <p:spPr>
          <a:xfrm>
            <a:off x="3719514" y="2565400"/>
            <a:ext cx="1584325" cy="863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6" name="Ovale 35"/>
          <p:cNvSpPr/>
          <p:nvPr/>
        </p:nvSpPr>
        <p:spPr>
          <a:xfrm>
            <a:off x="5087939" y="2565400"/>
            <a:ext cx="1584325" cy="863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8" name="Ovale 37"/>
          <p:cNvSpPr/>
          <p:nvPr/>
        </p:nvSpPr>
        <p:spPr>
          <a:xfrm>
            <a:off x="6456364" y="2565400"/>
            <a:ext cx="1584325" cy="863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9" name="Ovale 38"/>
          <p:cNvSpPr/>
          <p:nvPr/>
        </p:nvSpPr>
        <p:spPr>
          <a:xfrm>
            <a:off x="7751764" y="2565400"/>
            <a:ext cx="1584325" cy="863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4053250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20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0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animBg="1"/>
      <p:bldP spid="3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Parlamento Europeo</a:t>
            </a:r>
          </a:p>
        </p:txBody>
      </p:sp>
      <p:sp>
        <p:nvSpPr>
          <p:cNvPr id="5123" name="Segnaposto contenuto 5"/>
          <p:cNvSpPr>
            <a:spLocks noGrp="1"/>
          </p:cNvSpPr>
          <p:nvPr>
            <p:ph idx="1"/>
          </p:nvPr>
        </p:nvSpPr>
        <p:spPr>
          <a:xfrm>
            <a:off x="1981200" y="1196976"/>
            <a:ext cx="8218488" cy="4525963"/>
          </a:xfrm>
        </p:spPr>
        <p:txBody>
          <a:bodyPr/>
          <a:lstStyle/>
          <a:p>
            <a:pPr algn="just"/>
            <a:r>
              <a:rPr lang="it-IT" altLang="it-IT" sz="2200">
                <a:latin typeface="Trebuchet MS" panose="020B0603020202020204" pitchFamily="34" charset="0"/>
              </a:rPr>
              <a:t>Condivide autorità legislativa e budgetaria con il Consiglio europeo </a:t>
            </a:r>
            <a:r>
              <a:rPr lang="it-IT" altLang="it-IT" sz="2200" u="sng">
                <a:latin typeface="Trebuchet MS" panose="020B0603020202020204" pitchFamily="34" charset="0"/>
              </a:rPr>
              <a:t>MA</a:t>
            </a:r>
            <a:r>
              <a:rPr lang="it-IT" altLang="it-IT" sz="2200">
                <a:latin typeface="Trebuchet MS" panose="020B0603020202020204" pitchFamily="34" charset="0"/>
              </a:rPr>
              <a:t> non ha potere di iniziativa legislativa</a:t>
            </a:r>
          </a:p>
          <a:p>
            <a:pPr algn="just"/>
            <a:r>
              <a:rPr lang="it-IT" altLang="it-IT" sz="2200">
                <a:latin typeface="Trebuchet MS" panose="020B0603020202020204" pitchFamily="34" charset="0"/>
              </a:rPr>
              <a:t>Controlla l’operato della CE e adotta il bilancio</a:t>
            </a:r>
          </a:p>
          <a:p>
            <a:pPr algn="just"/>
            <a:r>
              <a:rPr lang="it-IT" altLang="it-IT" sz="2200">
                <a:latin typeface="Trebuchet MS" panose="020B0603020202020204" pitchFamily="34" charset="0"/>
              </a:rPr>
              <a:t>Rappresenta i cittadini europei (eletto direttamente dai cittadini!)</a:t>
            </a:r>
          </a:p>
          <a:p>
            <a:pPr algn="just"/>
            <a:r>
              <a:rPr lang="it-IT" altLang="it-IT" sz="2200">
                <a:latin typeface="Trebuchet MS" panose="020B0603020202020204" pitchFamily="34" charset="0"/>
              </a:rPr>
              <a:t>Ha 751 membri (min 6 max 96 per SM) e si riunisce a Strasburgo e Bruxelles</a:t>
            </a:r>
          </a:p>
          <a:p>
            <a:pPr algn="just"/>
            <a:r>
              <a:rPr lang="it-IT" altLang="it-IT" sz="2200">
                <a:latin typeface="Trebuchet MS" panose="020B0603020202020204" pitchFamily="34" charset="0"/>
              </a:rPr>
              <a:t>Collabora fortemente con i parlamentari nazionali (assemblee miste)</a:t>
            </a:r>
          </a:p>
          <a:p>
            <a:pPr algn="just"/>
            <a:r>
              <a:rPr lang="it-IT" altLang="it-IT" sz="2200">
                <a:latin typeface="Trebuchet MS" panose="020B0603020202020204" pitchFamily="34" charset="0"/>
              </a:rPr>
              <a:t>Lavora per Commissione Specialistiche (per materia)</a:t>
            </a:r>
          </a:p>
        </p:txBody>
      </p:sp>
      <p:pic>
        <p:nvPicPr>
          <p:cNvPr id="5124" name="Picture 2" descr="http://www.smartstudent.it/media/smartstudent/gallery/istituzioni/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264" y="5002213"/>
            <a:ext cx="24479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http://www.eppgroup.eu/Activities/pics/pa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5084763"/>
            <a:ext cx="2868612"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oges_carta-intest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264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Consiglio</a:t>
            </a:r>
          </a:p>
        </p:txBody>
      </p:sp>
      <p:sp>
        <p:nvSpPr>
          <p:cNvPr id="6147" name="Segnaposto contenuto 5"/>
          <p:cNvSpPr>
            <a:spLocks noGrp="1"/>
          </p:cNvSpPr>
          <p:nvPr>
            <p:ph idx="1"/>
          </p:nvPr>
        </p:nvSpPr>
        <p:spPr>
          <a:xfrm>
            <a:off x="1847850" y="981076"/>
            <a:ext cx="8218488" cy="4525963"/>
          </a:xfrm>
        </p:spPr>
        <p:txBody>
          <a:bodyPr/>
          <a:lstStyle/>
          <a:p>
            <a:pPr algn="just"/>
            <a:r>
              <a:rPr lang="it-IT" altLang="it-IT" sz="2400">
                <a:latin typeface="Trebuchet MS" panose="020B0603020202020204" pitchFamily="34" charset="0"/>
              </a:rPr>
              <a:t>Si divide, a seconda della sua composizione, in </a:t>
            </a:r>
          </a:p>
          <a:p>
            <a:pPr algn="just"/>
            <a:endParaRPr lang="it-IT" altLang="it-IT" sz="2400">
              <a:latin typeface="Trebuchet MS" panose="020B0603020202020204" pitchFamily="34" charset="0"/>
            </a:endParaRPr>
          </a:p>
          <a:p>
            <a:pPr lvl="1" algn="just"/>
            <a:r>
              <a:rPr lang="it-IT" altLang="it-IT" sz="2000" b="1" u="sng">
                <a:latin typeface="Trebuchet MS" panose="020B0603020202020204" pitchFamily="34" charset="0"/>
              </a:rPr>
              <a:t>Consiglio Europeo</a:t>
            </a:r>
            <a:r>
              <a:rPr lang="it-IT" altLang="it-IT" sz="2000">
                <a:latin typeface="Trebuchet MS" panose="020B0603020202020204" pitchFamily="34" charset="0"/>
              </a:rPr>
              <a:t>, composto dai capi di stato e di governo degli stati membri, e che definisce gli orientamenti politici generali dell’UE e rappresenta il forum di discussione per la riforma di alcune politiche nazionali </a:t>
            </a:r>
          </a:p>
          <a:p>
            <a:pPr lvl="1" algn="just"/>
            <a:r>
              <a:rPr lang="it-IT" altLang="it-IT" sz="2000" b="1" u="sng">
                <a:latin typeface="Trebuchet MS" panose="020B0603020202020204" pitchFamily="34" charset="0"/>
              </a:rPr>
              <a:t>Consiglio dei Ministri o Consiglio dell’Unione Europea</a:t>
            </a:r>
            <a:r>
              <a:rPr lang="it-IT" altLang="it-IT" sz="2000">
                <a:latin typeface="Trebuchet MS" panose="020B0603020202020204" pitchFamily="34" charset="0"/>
              </a:rPr>
              <a:t>, il massimo organo decisionale dell’Unione Europea, al quale spetta, tra l’altro</a:t>
            </a:r>
            <a:endParaRPr lang="it-IT" altLang="it-IT" sz="1600">
              <a:latin typeface="Trebuchet MS" panose="020B0603020202020204" pitchFamily="34" charset="0"/>
            </a:endParaRPr>
          </a:p>
          <a:p>
            <a:pPr lvl="2" algn="just"/>
            <a:r>
              <a:rPr lang="it-IT" altLang="it-IT" sz="1600">
                <a:latin typeface="Trebuchet MS" panose="020B0603020202020204" pitchFamily="34" charset="0"/>
              </a:rPr>
              <a:t>L’approvazione delle leggi  e del bilancio (assieme a PE)</a:t>
            </a:r>
          </a:p>
          <a:p>
            <a:pPr lvl="2" algn="just"/>
            <a:r>
              <a:rPr lang="it-IT" altLang="it-IT" sz="1600">
                <a:latin typeface="Trebuchet MS" panose="020B0603020202020204" pitchFamily="34" charset="0"/>
              </a:rPr>
              <a:t>Il coordinamento delle politiche economiche degli SM</a:t>
            </a:r>
          </a:p>
          <a:p>
            <a:pPr lvl="2" algn="just"/>
            <a:r>
              <a:rPr lang="it-IT" altLang="it-IT" sz="1600">
                <a:latin typeface="Trebuchet MS" panose="020B0603020202020204" pitchFamily="34" charset="0"/>
              </a:rPr>
              <a:t>La responsabilità della politica estera e di sicurezza comune</a:t>
            </a:r>
          </a:p>
          <a:p>
            <a:pPr lvl="1"/>
            <a:endParaRPr lang="it-IT" altLang="it-IT" sz="2000"/>
          </a:p>
        </p:txBody>
      </p:sp>
      <p:pic>
        <p:nvPicPr>
          <p:cNvPr id="6148" name="Picture 2" descr="http://www.bassilo.it/area_alunni/appunti_diritto/ppp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1" y="5229225"/>
            <a:ext cx="244792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1981200" y="5332413"/>
            <a:ext cx="3265488" cy="1200150"/>
          </a:xfrm>
          <a:prstGeom prst="rect">
            <a:avLst/>
          </a:prstGeom>
          <a:noFill/>
          <a:ln>
            <a:solidFill>
              <a:schemeClr val="accent6">
                <a:lumMod val="75000"/>
              </a:schemeClr>
            </a:solidFill>
          </a:ln>
        </p:spPr>
        <p:txBody>
          <a:bodyPr wrap="none">
            <a:spAutoFit/>
          </a:bodyPr>
          <a:lstStyle/>
          <a:p>
            <a:pPr eaLnBrk="1" hangingPunct="1">
              <a:defRPr/>
            </a:pPr>
            <a:r>
              <a:rPr lang="it-IT" b="1" dirty="0">
                <a:latin typeface="Trebuchet MS" pitchFamily="34" charset="0"/>
                <a:cs typeface="Arial" charset="0"/>
              </a:rPr>
              <a:t>Alcune caratteristiche:</a:t>
            </a:r>
          </a:p>
          <a:p>
            <a:pPr eaLnBrk="1" hangingPunct="1">
              <a:buFontTx/>
              <a:buChar char="-"/>
              <a:defRPr/>
            </a:pPr>
            <a:r>
              <a:rPr lang="it-IT" dirty="0" err="1">
                <a:latin typeface="Trebuchet MS" pitchFamily="34" charset="0"/>
                <a:cs typeface="Arial" charset="0"/>
              </a:rPr>
              <a:t>Settorialità</a:t>
            </a:r>
            <a:endParaRPr lang="it-IT" dirty="0">
              <a:latin typeface="Trebuchet MS" pitchFamily="34" charset="0"/>
              <a:cs typeface="Arial" charset="0"/>
            </a:endParaRPr>
          </a:p>
          <a:p>
            <a:pPr eaLnBrk="1" hangingPunct="1">
              <a:buFontTx/>
              <a:buChar char="-"/>
              <a:defRPr/>
            </a:pPr>
            <a:r>
              <a:rPr lang="it-IT" dirty="0">
                <a:latin typeface="Trebuchet MS" pitchFamily="34" charset="0"/>
                <a:cs typeface="Arial" charset="0"/>
              </a:rPr>
              <a:t>Presidenza a rotazione</a:t>
            </a:r>
          </a:p>
          <a:p>
            <a:pPr eaLnBrk="1" hangingPunct="1">
              <a:buFontTx/>
              <a:buChar char="-"/>
              <a:defRPr/>
            </a:pPr>
            <a:r>
              <a:rPr lang="it-IT" dirty="0">
                <a:latin typeface="Trebuchet MS" pitchFamily="34" charset="0"/>
                <a:cs typeface="Arial" charset="0"/>
              </a:rPr>
              <a:t>Elasticità della composizione</a:t>
            </a:r>
          </a:p>
        </p:txBody>
      </p:sp>
      <p:pic>
        <p:nvPicPr>
          <p:cNvPr id="6"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995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La Commissione Europea</a:t>
            </a:r>
          </a:p>
        </p:txBody>
      </p:sp>
      <p:sp>
        <p:nvSpPr>
          <p:cNvPr id="7171" name="Segnaposto contenuto 5"/>
          <p:cNvSpPr>
            <a:spLocks noGrp="1"/>
          </p:cNvSpPr>
          <p:nvPr>
            <p:ph idx="1"/>
          </p:nvPr>
        </p:nvSpPr>
        <p:spPr>
          <a:xfrm>
            <a:off x="1981200" y="1196976"/>
            <a:ext cx="8218488" cy="4525963"/>
          </a:xfrm>
        </p:spPr>
        <p:txBody>
          <a:bodyPr/>
          <a:lstStyle/>
          <a:p>
            <a:pPr algn="just"/>
            <a:r>
              <a:rPr lang="it-IT" altLang="it-IT" sz="2200">
                <a:latin typeface="Trebuchet MS" panose="020B0603020202020204" pitchFamily="34" charset="0"/>
              </a:rPr>
              <a:t>Ha il monopolio del potere di iniziativa legislativa (in molte politiche solo la Commissione può sottoporre al Consiglio o al PE una proposta formale)</a:t>
            </a:r>
          </a:p>
          <a:p>
            <a:pPr algn="just"/>
            <a:r>
              <a:rPr lang="it-IT" altLang="it-IT" sz="2200">
                <a:latin typeface="Trebuchet MS" panose="020B0603020202020204" pitchFamily="34" charset="0"/>
              </a:rPr>
              <a:t>La Commissione è costituita da</a:t>
            </a:r>
          </a:p>
          <a:p>
            <a:pPr lvl="1" algn="just"/>
            <a:r>
              <a:rPr lang="it-IT" altLang="it-IT" sz="1800">
                <a:latin typeface="Trebuchet MS" panose="020B0603020202020204" pitchFamily="34" charset="0"/>
              </a:rPr>
              <a:t>il </a:t>
            </a:r>
            <a:r>
              <a:rPr lang="it-IT" altLang="it-IT" sz="1800" b="1">
                <a:latin typeface="Trebuchet MS" panose="020B0603020202020204" pitchFamily="34" charset="0"/>
              </a:rPr>
              <a:t>Collegio dei Commissari </a:t>
            </a:r>
            <a:r>
              <a:rPr lang="it-IT" altLang="it-IT" sz="1800">
                <a:latin typeface="Trebuchet MS" panose="020B0603020202020204" pitchFamily="34" charset="0"/>
              </a:rPr>
              <a:t>composto da 28 commissari, uno per paese membro e indicati individualmente dai governi nazionali, mentre il Presidente è scelto collegialmente in sede del Consiglio Europeo, e dai gabinetti dei commissari</a:t>
            </a:r>
          </a:p>
          <a:p>
            <a:pPr lvl="1" algn="just"/>
            <a:r>
              <a:rPr lang="it-IT" altLang="it-IT" sz="1800" b="1">
                <a:latin typeface="Trebuchet MS" panose="020B0603020202020204" pitchFamily="34" charset="0"/>
              </a:rPr>
              <a:t>L’Apparato Amministrativo</a:t>
            </a:r>
            <a:r>
              <a:rPr lang="it-IT" altLang="it-IT" sz="1800">
                <a:latin typeface="Trebuchet MS" panose="020B0603020202020204" pitchFamily="34" charset="0"/>
              </a:rPr>
              <a:t>, ossia dalle 28 Direzioni Generali e da 12 Servizi Settoriali: si tratta di strutture finalizzate alla risoluzione dei problemi identificati dai commissari.</a:t>
            </a:r>
          </a:p>
        </p:txBody>
      </p:sp>
      <p:pic>
        <p:nvPicPr>
          <p:cNvPr id="7172" name="Picture 2" descr="http://www.bassilo.it/area_alunni/appunti_diritto/ppp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797425"/>
            <a:ext cx="3024188"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1919288" y="5159376"/>
            <a:ext cx="2089150" cy="646113"/>
          </a:xfrm>
          <a:prstGeom prst="rect">
            <a:avLst/>
          </a:prstGeom>
          <a:noFill/>
          <a:ln>
            <a:solidFill>
              <a:schemeClr val="accent6">
                <a:lumMod val="75000"/>
              </a:schemeClr>
            </a:solidFill>
          </a:ln>
        </p:spPr>
        <p:txBody>
          <a:bodyPr>
            <a:spAutoFit/>
          </a:bodyPr>
          <a:lstStyle/>
          <a:p>
            <a:pPr eaLnBrk="1" hangingPunct="1">
              <a:defRPr/>
            </a:pPr>
            <a:r>
              <a:rPr lang="it-IT" b="1" dirty="0">
                <a:latin typeface="Trebuchet MS" pitchFamily="34" charset="0"/>
                <a:cs typeface="Arial" charset="0"/>
              </a:rPr>
              <a:t>E’ il motore</a:t>
            </a:r>
          </a:p>
          <a:p>
            <a:pPr eaLnBrk="1" hangingPunct="1">
              <a:defRPr/>
            </a:pPr>
            <a:r>
              <a:rPr lang="it-IT" b="1" dirty="0">
                <a:latin typeface="Trebuchet MS" pitchFamily="34" charset="0"/>
                <a:cs typeface="Arial" charset="0"/>
              </a:rPr>
              <a:t>dell’integrazione</a:t>
            </a:r>
          </a:p>
        </p:txBody>
      </p:sp>
      <p:pic>
        <p:nvPicPr>
          <p:cNvPr id="6"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276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Comitato delle Regioni</a:t>
            </a:r>
          </a:p>
        </p:txBody>
      </p:sp>
      <p:sp>
        <p:nvSpPr>
          <p:cNvPr id="8195" name="Segnaposto contenuto 5"/>
          <p:cNvSpPr>
            <a:spLocks noGrp="1"/>
          </p:cNvSpPr>
          <p:nvPr>
            <p:ph idx="1"/>
          </p:nvPr>
        </p:nvSpPr>
        <p:spPr>
          <a:xfrm>
            <a:off x="1981200" y="1196976"/>
            <a:ext cx="8218488" cy="4525963"/>
          </a:xfrm>
        </p:spPr>
        <p:txBody>
          <a:bodyPr/>
          <a:lstStyle/>
          <a:p>
            <a:pPr algn="just"/>
            <a:r>
              <a:rPr lang="it-IT" altLang="it-IT" sz="2000">
                <a:latin typeface="Trebuchet MS" panose="020B0603020202020204" pitchFamily="34" charset="0"/>
              </a:rPr>
              <a:t>Fa in modo che la legislazione dell'UE tenga conto della </a:t>
            </a:r>
            <a:r>
              <a:rPr lang="it-IT" altLang="it-IT" sz="2000" b="1">
                <a:latin typeface="Trebuchet MS" panose="020B0603020202020204" pitchFamily="34" charset="0"/>
              </a:rPr>
              <a:t>prospettiva locale e regionale</a:t>
            </a:r>
            <a:r>
              <a:rPr lang="it-IT" altLang="it-IT" sz="2000">
                <a:latin typeface="Trebuchet MS" panose="020B0603020202020204" pitchFamily="34" charset="0"/>
              </a:rPr>
              <a:t>. A tal fine il Comitato pubblica relazioni (pareri) sulle proposte della Commissione.</a:t>
            </a:r>
          </a:p>
          <a:p>
            <a:pPr algn="just"/>
            <a:r>
              <a:rPr lang="it-IT" altLang="it-IT" sz="2000">
                <a:latin typeface="Trebuchet MS" panose="020B0603020202020204" pitchFamily="34" charset="0"/>
              </a:rPr>
              <a:t>La Commissione, il Consiglio e il Parlamento devono consultare il Comitato delle Regioni prima che l'UE prenda decisioni su temi di competenza delle amministrazioni locali e regionali (ad esempio riguardo </a:t>
            </a:r>
            <a:r>
              <a:rPr lang="it-IT" altLang="it-IT" sz="2000" b="1">
                <a:latin typeface="Trebuchet MS" panose="020B0603020202020204" pitchFamily="34" charset="0"/>
              </a:rPr>
              <a:t>l'occupazione, l'ambiente, l'istruzione o la salute pubblica</a:t>
            </a:r>
            <a:r>
              <a:rPr lang="it-IT" altLang="it-IT" sz="2000">
                <a:latin typeface="Trebuchet MS" panose="020B0603020202020204" pitchFamily="34" charset="0"/>
              </a:rPr>
              <a:t>).</a:t>
            </a:r>
          </a:p>
          <a:p>
            <a:pPr algn="just"/>
            <a:r>
              <a:rPr lang="it-IT" altLang="it-IT" sz="2000">
                <a:latin typeface="Trebuchet MS" panose="020B0603020202020204" pitchFamily="34" charset="0"/>
              </a:rPr>
              <a:t>I membri del Comitato, 344, sono rappresentanti politici eletti, oppure rappresentanti di rilievo, di enti locali o regionali nel loro paese di origine. </a:t>
            </a:r>
          </a:p>
          <a:p>
            <a:pPr algn="just"/>
            <a:r>
              <a:rPr lang="it-IT" altLang="it-IT" sz="2000">
                <a:latin typeface="Trebuchet MS" panose="020B0603020202020204" pitchFamily="34" charset="0"/>
              </a:rPr>
              <a:t>Si ritrovano in 5 sessioni plenarie e partecipano ai lavori di 6 commissioni tematiche.</a:t>
            </a:r>
          </a:p>
        </p:txBody>
      </p:sp>
      <p:pic>
        <p:nvPicPr>
          <p:cNvPr id="8196" name="Picture 2" descr="http://www.eu2008.fr/webdav/site/PFUE/shared/import/09/0915_bureau_Comite_regions/0915_CdR_FR_logo_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4" y="5229225"/>
            <a:ext cx="19319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216209"/>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656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Comitato Economico e Sociale</a:t>
            </a:r>
          </a:p>
        </p:txBody>
      </p:sp>
      <p:sp>
        <p:nvSpPr>
          <p:cNvPr id="9219" name="Segnaposto contenuto 5"/>
          <p:cNvSpPr>
            <a:spLocks noGrp="1"/>
          </p:cNvSpPr>
          <p:nvPr>
            <p:ph idx="1"/>
          </p:nvPr>
        </p:nvSpPr>
        <p:spPr>
          <a:xfrm>
            <a:off x="1981200" y="1063626"/>
            <a:ext cx="8229600" cy="5173663"/>
          </a:xfrm>
        </p:spPr>
        <p:txBody>
          <a:bodyPr/>
          <a:lstStyle/>
          <a:p>
            <a:pPr algn="just"/>
            <a:r>
              <a:rPr lang="it-IT" altLang="it-IT" sz="1800">
                <a:latin typeface="Trebuchet MS" panose="020B0603020202020204" pitchFamily="34" charset="0"/>
              </a:rPr>
              <a:t>Il CESE è un </a:t>
            </a:r>
            <a:r>
              <a:rPr lang="it-IT" altLang="it-IT" sz="1800" b="1">
                <a:latin typeface="Trebuchet MS" panose="020B0603020202020204" pitchFamily="34" charset="0"/>
              </a:rPr>
              <a:t>organo consultivo </a:t>
            </a:r>
            <a:r>
              <a:rPr lang="it-IT" altLang="it-IT" sz="1800">
                <a:latin typeface="Trebuchet MS" panose="020B0603020202020204" pitchFamily="34" charset="0"/>
              </a:rPr>
              <a:t>dell'Unione europea. Istituito nel 1957, esso fornisce consulenza qualificata alle maggiori istituzioni dell'UE (Commissione, Consiglio e Parlamento europeo) attraverso l'elaborazione di pareri sulle proposte di leggi europee, e si esprime inoltre con pareri elaborati di propria iniziativa su altre problematiche che a suo giudizio meritano una riflessione. </a:t>
            </a:r>
          </a:p>
          <a:p>
            <a:pPr algn="just"/>
            <a:endParaRPr lang="it-IT" altLang="it-IT" sz="1800">
              <a:latin typeface="Trebuchet MS" panose="020B0603020202020204" pitchFamily="34" charset="0"/>
            </a:endParaRPr>
          </a:p>
          <a:p>
            <a:pPr algn="just"/>
            <a:r>
              <a:rPr lang="it-IT" altLang="it-IT" sz="1800">
                <a:latin typeface="Trebuchet MS" panose="020B0603020202020204" pitchFamily="34" charset="0"/>
              </a:rPr>
              <a:t>Uno dei compiti principali del CESE è </a:t>
            </a:r>
            <a:r>
              <a:rPr lang="it-IT" altLang="it-IT" sz="1800" b="1">
                <a:latin typeface="Trebuchet MS" panose="020B0603020202020204" pitchFamily="34" charset="0"/>
              </a:rPr>
              <a:t>fungere da ponte tra le istituzioni dell'UE e la cosiddetta "società civile organizzata</a:t>
            </a:r>
            <a:r>
              <a:rPr lang="it-IT" altLang="it-IT" sz="1800">
                <a:latin typeface="Trebuchet MS" panose="020B0603020202020204" pitchFamily="34" charset="0"/>
              </a:rPr>
              <a:t>": a tal fine contribuisce a rafforzare il ruolo delle organizzazioni della società civile stabilendo un dialogo strutturato con tali organizzazioni negli Stati membri dell'UE e in altri paesi del mondo.</a:t>
            </a:r>
          </a:p>
          <a:p>
            <a:pPr algn="just"/>
            <a:endParaRPr lang="it-IT" altLang="it-IT" sz="1800">
              <a:latin typeface="Trebuchet MS" panose="020B0603020202020204" pitchFamily="34" charset="0"/>
            </a:endParaRPr>
          </a:p>
          <a:p>
            <a:pPr algn="just"/>
            <a:r>
              <a:rPr lang="it-IT" altLang="it-IT" sz="1800">
                <a:latin typeface="Trebuchet MS" panose="020B0603020202020204" pitchFamily="34" charset="0"/>
              </a:rPr>
              <a:t>I membri rappresentano un ampio ventaglio di interessi economici, sociali e culturali nei rispettivi paesi. All'interno del Comitato sono divisi in tre gruppi: "Datori di lavoro", "Lavoratori" e "Attività diverse" (agricoltori, consumatori, ambientalisti, associazioni delle famiglie, ONG ecc.). </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974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269774" y="1330552"/>
            <a:ext cx="10068786" cy="5601533"/>
          </a:xfrm>
          <a:prstGeom prst="rect">
            <a:avLst/>
          </a:prstGeom>
        </p:spPr>
        <p:txBody>
          <a:bodyPr wrap="square">
            <a:spAutoFit/>
          </a:bodyPr>
          <a:lstStyle/>
          <a:p>
            <a:pPr algn="just"/>
            <a:r>
              <a:rPr lang="it-IT" sz="2000" dirty="0"/>
              <a:t>Approvato in </a:t>
            </a:r>
            <a:r>
              <a:rPr lang="it-IT" sz="2000" dirty="0">
                <a:hlinkClick r:id="rId4" action="ppaction://hlinkfile" tooltip="apre file pdf"/>
              </a:rPr>
              <a:t>Conferenza Stato Regioni nella seduta del 10 Dicembre 2003</a:t>
            </a:r>
            <a:r>
              <a:rPr lang="it-IT" sz="2000" dirty="0"/>
              <a:t>, il </a:t>
            </a:r>
            <a:r>
              <a:rPr lang="it-IT" sz="2000" dirty="0">
                <a:hlinkClick r:id="rId5" tooltip="apre sito progetto mattone"/>
              </a:rPr>
              <a:t>Progetto Mattone Internazionale</a:t>
            </a:r>
            <a:r>
              <a:rPr lang="it-IT" sz="2000" dirty="0"/>
              <a:t> nasce da alcune considerazioni e necessità di carattere generale</a:t>
            </a:r>
            <a:r>
              <a:rPr lang="it-IT" sz="2000" dirty="0" smtClean="0"/>
              <a:t>:</a:t>
            </a:r>
          </a:p>
          <a:p>
            <a:pPr algn="just"/>
            <a:endParaRPr lang="it-IT" sz="2000" dirty="0"/>
          </a:p>
          <a:p>
            <a:r>
              <a:rPr lang="it-IT" sz="2000" dirty="0" smtClean="0"/>
              <a:t>- la </a:t>
            </a:r>
            <a:r>
              <a:rPr lang="it-IT" sz="2000" dirty="0"/>
              <a:t>necessità di costituire una </a:t>
            </a:r>
            <a:r>
              <a:rPr lang="it-IT" sz="2000" b="1" dirty="0"/>
              <a:t>presenza costante e qualificata dell’Italia nelle sedi europee ed </a:t>
            </a:r>
            <a:r>
              <a:rPr lang="it-IT" sz="2000" b="1" dirty="0" smtClean="0"/>
              <a:t>internazionali</a:t>
            </a:r>
            <a:r>
              <a:rPr lang="it-IT" sz="2000" dirty="0" smtClean="0"/>
              <a:t> e </a:t>
            </a:r>
            <a:r>
              <a:rPr lang="it-IT" sz="2000" dirty="0"/>
              <a:t>di garantire una adeguata </a:t>
            </a:r>
            <a:r>
              <a:rPr lang="it-IT" sz="2000" b="1" dirty="0"/>
              <a:t>partecipazione ai processi di formazione e di implementazione delle politiche comunitarie</a:t>
            </a:r>
            <a:r>
              <a:rPr lang="it-IT" sz="2000" dirty="0"/>
              <a:t> in considerazione del fatto che lo sviluppo dei Sistemi sanitari dipende sempre di più dalla capacità di saper rispondere alle nuove sfide europee</a:t>
            </a:r>
          </a:p>
          <a:p>
            <a:endParaRPr lang="it-IT" sz="2000" dirty="0" smtClean="0"/>
          </a:p>
          <a:p>
            <a:r>
              <a:rPr lang="it-IT" sz="2000" dirty="0" smtClean="0"/>
              <a:t>- l’importanza </a:t>
            </a:r>
            <a:r>
              <a:rPr lang="it-IT" sz="2000" dirty="0"/>
              <a:t>di inserire l’esperienza del Sistema Sanitario Nazionale (SSN) nell’ambito del più ampio </a:t>
            </a:r>
            <a:r>
              <a:rPr lang="it-IT" sz="2000" b="1" dirty="0"/>
              <a:t>contesto europeo</a:t>
            </a:r>
            <a:r>
              <a:rPr lang="it-IT" sz="2000" dirty="0"/>
              <a:t>, per contribuire sia alla fase ascendente che discendente del processo decisionale con una posizione condivisa con le Regioni</a:t>
            </a:r>
          </a:p>
          <a:p>
            <a:endParaRPr lang="it-IT" sz="2000" dirty="0" smtClean="0"/>
          </a:p>
          <a:p>
            <a:r>
              <a:rPr lang="it-IT" sz="2000" dirty="0" smtClean="0"/>
              <a:t>- la </a:t>
            </a:r>
            <a:r>
              <a:rPr lang="it-IT" sz="2000" dirty="0"/>
              <a:t>necessità di incrementare l’efficienza gestionale e migliorare la qualità dei servizi grazie al </a:t>
            </a:r>
            <a:r>
              <a:rPr lang="it-IT" sz="2000" b="1" dirty="0"/>
              <a:t>confronto </a:t>
            </a:r>
            <a:r>
              <a:rPr lang="it-IT" sz="2000" b="1" dirty="0" smtClean="0"/>
              <a:t>internazionale</a:t>
            </a:r>
            <a:r>
              <a:rPr lang="it-IT" sz="2000" dirty="0"/>
              <a:t>, per contribuire sia alla fase ascendente che discendente del processo decisionale con una posizione condivisa con le Regioni</a:t>
            </a:r>
          </a:p>
          <a:p>
            <a:endParaRPr lang="it-IT" sz="2000" dirty="0" smtClean="0"/>
          </a:p>
          <a:p>
            <a:endParaRPr lang="it-IT" dirty="0">
              <a:effectLst/>
            </a:endParaRPr>
          </a:p>
        </p:txBody>
      </p:sp>
    </p:spTree>
    <p:extLst>
      <p:ext uri="{BB962C8B-B14F-4D97-AF65-F5344CB8AC3E}">
        <p14:creationId xmlns:p14="http://schemas.microsoft.com/office/powerpoint/2010/main" val="2344324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processo decisionale nell’Unione Europea 1/2 </a:t>
            </a:r>
          </a:p>
        </p:txBody>
      </p:sp>
      <p:sp>
        <p:nvSpPr>
          <p:cNvPr id="10243" name="Segnaposto contenuto 5"/>
          <p:cNvSpPr>
            <a:spLocks noGrp="1"/>
          </p:cNvSpPr>
          <p:nvPr>
            <p:ph idx="1"/>
          </p:nvPr>
        </p:nvSpPr>
        <p:spPr>
          <a:xfrm>
            <a:off x="1981200" y="1196976"/>
            <a:ext cx="8218488" cy="4525963"/>
          </a:xfrm>
        </p:spPr>
        <p:txBody>
          <a:bodyPr/>
          <a:lstStyle/>
          <a:p>
            <a:pPr algn="just"/>
            <a:r>
              <a:rPr lang="it-IT" altLang="it-IT" sz="2200">
                <a:latin typeface="Trebuchet MS" panose="020B0603020202020204" pitchFamily="34" charset="0"/>
              </a:rPr>
              <a:t>Non esiste </a:t>
            </a:r>
            <a:r>
              <a:rPr lang="it-IT" altLang="it-IT" sz="2200" b="1">
                <a:latin typeface="Trebuchet MS" panose="020B0603020202020204" pitchFamily="34" charset="0"/>
              </a:rPr>
              <a:t>un unico processo decisionale </a:t>
            </a:r>
            <a:r>
              <a:rPr lang="it-IT" altLang="it-IT" sz="2200">
                <a:latin typeface="Trebuchet MS" panose="020B0603020202020204" pitchFamily="34" charset="0"/>
              </a:rPr>
              <a:t>bensì ve ne sono diversi caratterizzati da diversi gradi di coinvolgimento delle istituzioni comunitarie.</a:t>
            </a:r>
          </a:p>
          <a:p>
            <a:pPr algn="just"/>
            <a:r>
              <a:rPr lang="it-IT" altLang="it-IT" sz="2200">
                <a:latin typeface="Trebuchet MS" panose="020B0603020202020204" pitchFamily="34" charset="0"/>
              </a:rPr>
              <a:t>Vi sono processi per cui Il coinvolgimento delle istituzioni comunitarie è assai </a:t>
            </a:r>
            <a:r>
              <a:rPr lang="it-IT" altLang="it-IT" sz="2200" b="1">
                <a:latin typeface="Trebuchet MS" panose="020B0603020202020204" pitchFamily="34" charset="0"/>
              </a:rPr>
              <a:t>limitato</a:t>
            </a:r>
            <a:r>
              <a:rPr lang="it-IT" altLang="it-IT" sz="2200">
                <a:latin typeface="Trebuchet MS" panose="020B0603020202020204" pitchFamily="34" charset="0"/>
              </a:rPr>
              <a:t> (politiche intergovernative con netta prevalenza dei governi nazionali, come ad esempio la </a:t>
            </a:r>
            <a:r>
              <a:rPr lang="it-IT" altLang="it-IT" sz="2200" u="sng">
                <a:latin typeface="Trebuchet MS" panose="020B0603020202020204" pitchFamily="34" charset="0"/>
              </a:rPr>
              <a:t>firma di nuovi trattati o le politiche di allargamento</a:t>
            </a:r>
            <a:r>
              <a:rPr lang="it-IT" altLang="it-IT" sz="2200">
                <a:latin typeface="Trebuchet MS" panose="020B0603020202020204" pitchFamily="34" charset="0"/>
              </a:rPr>
              <a:t>) oppure </a:t>
            </a:r>
            <a:r>
              <a:rPr lang="it-IT" altLang="it-IT" sz="2200" b="1">
                <a:latin typeface="Trebuchet MS" panose="020B0603020202020204" pitchFamily="34" charset="0"/>
              </a:rPr>
              <a:t>molto marcato </a:t>
            </a:r>
            <a:r>
              <a:rPr lang="it-IT" altLang="it-IT" sz="2200">
                <a:latin typeface="Trebuchet MS" panose="020B0603020202020204" pitchFamily="34" charset="0"/>
              </a:rPr>
              <a:t>(politiche sovranazionali come ad esempio la </a:t>
            </a:r>
            <a:r>
              <a:rPr lang="it-IT" altLang="it-IT" sz="2200" u="sng">
                <a:latin typeface="Trebuchet MS" panose="020B0603020202020204" pitchFamily="34" charset="0"/>
              </a:rPr>
              <a:t>concorrenza e il commercio estero</a:t>
            </a:r>
            <a:r>
              <a:rPr lang="it-IT" altLang="it-IT" sz="2200">
                <a:latin typeface="Trebuchet MS" panose="020B0603020202020204" pitchFamily="34" charset="0"/>
              </a:rPr>
              <a:t>).</a:t>
            </a:r>
          </a:p>
          <a:p>
            <a:pPr algn="just"/>
            <a:r>
              <a:rPr lang="it-IT" altLang="it-IT" sz="2200">
                <a:latin typeface="Trebuchet MS" panose="020B0603020202020204" pitchFamily="34" charset="0"/>
              </a:rPr>
              <a:t>Nel mezzo vi sono numerosi processi nei quali le competenze sono condivise e in cui prevalgono di volta in volta o i paesi nazionali o le istituzioni comunitarie (politica estera, sicurezza, giustizia, affari interni, welfare, ecc.).</a:t>
            </a:r>
          </a:p>
          <a:p>
            <a:pPr lvl="1">
              <a:buFont typeface="Arial" panose="020B0604020202020204" pitchFamily="34" charset="0"/>
              <a:buNone/>
            </a:pPr>
            <a:endParaRPr lang="it-IT" altLang="it-IT" sz="1400">
              <a:latin typeface="Trebuchet MS" panose="020B0603020202020204" pitchFamily="34" charset="0"/>
            </a:endParaRP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910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490537"/>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Il processo decisionale nell’Unione Europea 2/</a:t>
            </a:r>
            <a:r>
              <a:rPr lang="it-IT" sz="2400" dirty="0" err="1">
                <a:solidFill>
                  <a:schemeClr val="bg1"/>
                </a:solidFill>
                <a:latin typeface="Tahoma" pitchFamily="34" charset="0"/>
                <a:cs typeface="Tahoma" pitchFamily="34" charset="0"/>
              </a:rPr>
              <a:t>2</a:t>
            </a:r>
            <a:endParaRPr lang="it-IT" sz="2400" dirty="0">
              <a:solidFill>
                <a:schemeClr val="bg1"/>
              </a:solidFill>
              <a:latin typeface="Tahoma" pitchFamily="34" charset="0"/>
              <a:cs typeface="Tahoma" pitchFamily="34" charset="0"/>
            </a:endParaRPr>
          </a:p>
        </p:txBody>
      </p:sp>
      <p:sp>
        <p:nvSpPr>
          <p:cNvPr id="11267" name="CasellaDiTesto 7"/>
          <p:cNvSpPr txBox="1">
            <a:spLocks noChangeArrowheads="1"/>
          </p:cNvSpPr>
          <p:nvPr/>
        </p:nvSpPr>
        <p:spPr bwMode="auto">
          <a:xfrm>
            <a:off x="3359151" y="1268413"/>
            <a:ext cx="1368425" cy="16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500">
                <a:latin typeface="Trebuchet MS" panose="020B0603020202020204" pitchFamily="34" charset="0"/>
              </a:rPr>
              <a:t>Parere del Comitato delle Regioni</a:t>
            </a:r>
          </a:p>
        </p:txBody>
      </p:sp>
      <p:sp>
        <p:nvSpPr>
          <p:cNvPr id="11268" name="CasellaDiTesto 8"/>
          <p:cNvSpPr txBox="1">
            <a:spLocks noChangeArrowheads="1"/>
          </p:cNvSpPr>
          <p:nvPr/>
        </p:nvSpPr>
        <p:spPr bwMode="auto">
          <a:xfrm>
            <a:off x="6240463" y="1268413"/>
            <a:ext cx="1511300" cy="16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500">
                <a:latin typeface="Trebuchet MS" panose="020B0603020202020204" pitchFamily="34" charset="0"/>
              </a:rPr>
              <a:t>Parere del comitato economico e sociale EU</a:t>
            </a:r>
          </a:p>
        </p:txBody>
      </p:sp>
      <p:pic>
        <p:nvPicPr>
          <p:cNvPr id="1126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0376" y="908050"/>
            <a:ext cx="6353175" cy="5689600"/>
          </a:xfrm>
        </p:spPr>
      </p:pic>
      <p:sp>
        <p:nvSpPr>
          <p:cNvPr id="11" name="Rettangolo 10"/>
          <p:cNvSpPr/>
          <p:nvPr/>
        </p:nvSpPr>
        <p:spPr>
          <a:xfrm>
            <a:off x="8904288" y="1484314"/>
            <a:ext cx="863600" cy="504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 name="Rettangolo 11"/>
          <p:cNvSpPr/>
          <p:nvPr/>
        </p:nvSpPr>
        <p:spPr>
          <a:xfrm>
            <a:off x="2351089" y="1557339"/>
            <a:ext cx="865187"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Ovale 9"/>
          <p:cNvSpPr/>
          <p:nvPr/>
        </p:nvSpPr>
        <p:spPr>
          <a:xfrm>
            <a:off x="1919288" y="4652964"/>
            <a:ext cx="2305050" cy="1584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b="1" dirty="0"/>
              <a:t>Metodo della </a:t>
            </a:r>
            <a:r>
              <a:rPr lang="it-IT" b="1" dirty="0" err="1"/>
              <a:t>Co-Decisione</a:t>
            </a:r>
            <a:endParaRPr lang="it-IT" b="1" dirty="0"/>
          </a:p>
        </p:txBody>
      </p:sp>
      <p:pic>
        <p:nvPicPr>
          <p:cNvPr id="9"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980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8"/>
            <a:ext cx="8229600" cy="633412"/>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Le fondamenta di tutte le azioni dell’Unione Europea</a:t>
            </a:r>
          </a:p>
        </p:txBody>
      </p:sp>
      <p:sp>
        <p:nvSpPr>
          <p:cNvPr id="12291" name="Segnaposto testo 6"/>
          <p:cNvSpPr>
            <a:spLocks noGrp="1"/>
          </p:cNvSpPr>
          <p:nvPr>
            <p:ph type="body" idx="1"/>
          </p:nvPr>
        </p:nvSpPr>
        <p:spPr>
          <a:xfrm>
            <a:off x="2135189" y="1997076"/>
            <a:ext cx="4040187" cy="639763"/>
          </a:xfrm>
        </p:spPr>
        <p:txBody>
          <a:bodyPr/>
          <a:lstStyle/>
          <a:p>
            <a:r>
              <a:rPr lang="it-IT" altLang="it-IT" smtClean="0"/>
              <a:t>Diritto Primario</a:t>
            </a:r>
          </a:p>
        </p:txBody>
      </p:sp>
      <p:sp>
        <p:nvSpPr>
          <p:cNvPr id="12292" name="Segnaposto contenuto 5"/>
          <p:cNvSpPr>
            <a:spLocks noGrp="1"/>
          </p:cNvSpPr>
          <p:nvPr>
            <p:ph sz="half" idx="2"/>
          </p:nvPr>
        </p:nvSpPr>
        <p:spPr>
          <a:xfrm>
            <a:off x="1919289" y="2862263"/>
            <a:ext cx="4040187" cy="2151062"/>
          </a:xfrm>
        </p:spPr>
        <p:txBody>
          <a:bodyPr/>
          <a:lstStyle/>
          <a:p>
            <a:pPr algn="just"/>
            <a:r>
              <a:rPr lang="it-IT" altLang="it-IT" sz="2200">
                <a:latin typeface="Trebuchet MS" panose="020B0603020202020204" pitchFamily="34" charset="0"/>
              </a:rPr>
              <a:t>E’ costituito dai Trattati che contengono le norme fondamentali per tutte le azioni dell’Unione Europea</a:t>
            </a:r>
          </a:p>
        </p:txBody>
      </p:sp>
      <p:sp>
        <p:nvSpPr>
          <p:cNvPr id="12293" name="Segnaposto testo 7"/>
          <p:cNvSpPr>
            <a:spLocks noGrp="1"/>
          </p:cNvSpPr>
          <p:nvPr>
            <p:ph type="body" sz="quarter" idx="3"/>
          </p:nvPr>
        </p:nvSpPr>
        <p:spPr>
          <a:xfrm>
            <a:off x="6323014" y="1997076"/>
            <a:ext cx="4041775" cy="639763"/>
          </a:xfrm>
        </p:spPr>
        <p:txBody>
          <a:bodyPr/>
          <a:lstStyle/>
          <a:p>
            <a:r>
              <a:rPr lang="it-IT" altLang="it-IT" smtClean="0"/>
              <a:t>Diritto Derivato</a:t>
            </a:r>
          </a:p>
        </p:txBody>
      </p:sp>
      <p:sp>
        <p:nvSpPr>
          <p:cNvPr id="12294" name="Segnaposto contenuto 8"/>
          <p:cNvSpPr>
            <a:spLocks noGrp="1"/>
          </p:cNvSpPr>
          <p:nvPr>
            <p:ph sz="quarter" idx="4"/>
          </p:nvPr>
        </p:nvSpPr>
        <p:spPr>
          <a:xfrm>
            <a:off x="6107114" y="2862263"/>
            <a:ext cx="4041775" cy="2151062"/>
          </a:xfrm>
        </p:spPr>
        <p:txBody>
          <a:bodyPr>
            <a:normAutofit lnSpcReduction="10000"/>
          </a:bodyPr>
          <a:lstStyle/>
          <a:p>
            <a:pPr algn="just"/>
            <a:r>
              <a:rPr lang="it-IT" altLang="it-IT" smtClean="0"/>
              <a:t>Comprende i Regolamenti, le Direttive e le Decisioni ed è fondato sui principi e sugli obiettivi fissati nei trattati</a:t>
            </a:r>
          </a:p>
        </p:txBody>
      </p:sp>
      <p:sp>
        <p:nvSpPr>
          <p:cNvPr id="12295" name="CasellaDiTesto 9"/>
          <p:cNvSpPr txBox="1">
            <a:spLocks noChangeArrowheads="1"/>
          </p:cNvSpPr>
          <p:nvPr/>
        </p:nvSpPr>
        <p:spPr bwMode="auto">
          <a:xfrm>
            <a:off x="3359151" y="1125538"/>
            <a:ext cx="5413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2400">
                <a:latin typeface="Trebuchet MS" panose="020B0603020202020204" pitchFamily="34" charset="0"/>
              </a:rPr>
              <a:t>Il Diritto dell’Unione Europa si divide </a:t>
            </a:r>
          </a:p>
          <a:p>
            <a:pPr algn="ctr" eaLnBrk="1" hangingPunct="1">
              <a:spcBef>
                <a:spcPct val="0"/>
              </a:spcBef>
              <a:buFontTx/>
              <a:buNone/>
            </a:pPr>
            <a:r>
              <a:rPr lang="it-IT" altLang="it-IT" sz="2400">
                <a:latin typeface="Trebuchet MS" panose="020B0603020202020204" pitchFamily="34" charset="0"/>
              </a:rPr>
              <a:t>in due componenti principali</a:t>
            </a:r>
          </a:p>
        </p:txBody>
      </p:sp>
      <p:pic>
        <p:nvPicPr>
          <p:cNvPr id="12296" name="Picture 2" descr="http://www.robertogualtieri.eu/home/images/stories/ufficio/foto_europa/Trattato_di_Lisbo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4581525"/>
            <a:ext cx="2665412"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05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Diritto Primario: i Trattati dell’Unione Europea 1/2</a:t>
            </a:r>
          </a:p>
        </p:txBody>
      </p:sp>
      <p:sp>
        <p:nvSpPr>
          <p:cNvPr id="13315" name="Segnaposto contenuto 15"/>
          <p:cNvSpPr>
            <a:spLocks noGrp="1"/>
          </p:cNvSpPr>
          <p:nvPr>
            <p:ph idx="1"/>
          </p:nvPr>
        </p:nvSpPr>
        <p:spPr>
          <a:xfrm>
            <a:off x="1981200" y="1052513"/>
            <a:ext cx="8229600" cy="5472112"/>
          </a:xfrm>
        </p:spPr>
        <p:txBody>
          <a:bodyPr/>
          <a:lstStyle/>
          <a:p>
            <a:pPr algn="just"/>
            <a:r>
              <a:rPr lang="it-IT" altLang="it-IT" sz="2400">
                <a:latin typeface="Trebuchet MS" panose="020B0603020202020204" pitchFamily="34" charset="0"/>
              </a:rPr>
              <a:t>L’UE si fonda sullo </a:t>
            </a:r>
            <a:r>
              <a:rPr lang="it-IT" altLang="it-IT" sz="2400" b="1">
                <a:latin typeface="Trebuchet MS" panose="020B0603020202020204" pitchFamily="34" charset="0"/>
              </a:rPr>
              <a:t>stato di Diritto </a:t>
            </a:r>
            <a:r>
              <a:rPr lang="it-IT" altLang="it-IT" sz="2400">
                <a:latin typeface="Trebuchet MS" panose="020B0603020202020204" pitchFamily="34" charset="0"/>
              </a:rPr>
              <a:t>e tutte le sue azioni si basano sui </a:t>
            </a:r>
            <a:r>
              <a:rPr lang="it-IT" altLang="it-IT" sz="2400" b="1">
                <a:latin typeface="Trebuchet MS" panose="020B0603020202020204" pitchFamily="34" charset="0"/>
              </a:rPr>
              <a:t>trattati</a:t>
            </a:r>
            <a:r>
              <a:rPr lang="it-IT" altLang="it-IT" sz="2400">
                <a:latin typeface="Trebuchet MS" panose="020B0603020202020204" pitchFamily="34" charset="0"/>
              </a:rPr>
              <a:t> approvati democraticamente da tutti gli Stati Membri che vincolano il funzionamento delle Istituzioni Europee.</a:t>
            </a:r>
          </a:p>
          <a:p>
            <a:pPr algn="just"/>
            <a:endParaRPr lang="it-IT" altLang="it-IT" sz="2400">
              <a:latin typeface="Trebuchet MS" panose="020B0603020202020204" pitchFamily="34" charset="0"/>
            </a:endParaRPr>
          </a:p>
          <a:p>
            <a:pPr algn="just"/>
            <a:r>
              <a:rPr lang="it-IT" altLang="it-IT" sz="2400">
                <a:latin typeface="Trebuchet MS" panose="020B0603020202020204" pitchFamily="34" charset="0"/>
              </a:rPr>
              <a:t>I Trattati definiscono gli </a:t>
            </a:r>
            <a:r>
              <a:rPr lang="it-IT" altLang="it-IT" sz="2400" b="1">
                <a:latin typeface="Trebuchet MS" panose="020B0603020202020204" pitchFamily="34" charset="0"/>
              </a:rPr>
              <a:t>obiettivi</a:t>
            </a:r>
            <a:r>
              <a:rPr lang="it-IT" altLang="it-IT" sz="2400">
                <a:latin typeface="Trebuchet MS" panose="020B0603020202020204" pitchFamily="34" charset="0"/>
              </a:rPr>
              <a:t> dell’UE, le </a:t>
            </a:r>
            <a:r>
              <a:rPr lang="it-IT" altLang="it-IT" sz="2400" b="1">
                <a:latin typeface="Trebuchet MS" panose="020B0603020202020204" pitchFamily="34" charset="0"/>
              </a:rPr>
              <a:t>regole</a:t>
            </a:r>
            <a:r>
              <a:rPr lang="it-IT" altLang="it-IT" sz="2400">
                <a:latin typeface="Trebuchet MS" panose="020B0603020202020204" pitchFamily="34" charset="0"/>
              </a:rPr>
              <a:t> di funzionamento, le </a:t>
            </a:r>
            <a:r>
              <a:rPr lang="it-IT" altLang="it-IT" sz="2400" b="1">
                <a:latin typeface="Trebuchet MS" panose="020B0603020202020204" pitchFamily="34" charset="0"/>
              </a:rPr>
              <a:t>procedure</a:t>
            </a:r>
            <a:r>
              <a:rPr lang="it-IT" altLang="it-IT" sz="2400">
                <a:latin typeface="Trebuchet MS" panose="020B0603020202020204" pitchFamily="34" charset="0"/>
              </a:rPr>
              <a:t> per l’adozione delle decisioni e le </a:t>
            </a:r>
            <a:r>
              <a:rPr lang="it-IT" altLang="it-IT" sz="2400" b="1">
                <a:latin typeface="Trebuchet MS" panose="020B0603020202020204" pitchFamily="34" charset="0"/>
              </a:rPr>
              <a:t>relazioni</a:t>
            </a:r>
            <a:r>
              <a:rPr lang="it-IT" altLang="it-IT" sz="2400">
                <a:latin typeface="Trebuchet MS" panose="020B0603020202020204" pitchFamily="34" charset="0"/>
              </a:rPr>
              <a:t> tra l’UE e gli stati Membri.</a:t>
            </a:r>
          </a:p>
          <a:p>
            <a:pPr algn="just"/>
            <a:endParaRPr lang="it-IT" altLang="it-IT" sz="2400">
              <a:latin typeface="Trebuchet MS" panose="020B0603020202020204" pitchFamily="34" charset="0"/>
            </a:endParaRPr>
          </a:p>
          <a:p>
            <a:pPr algn="just"/>
            <a:r>
              <a:rPr lang="it-IT" altLang="it-IT" sz="2400">
                <a:latin typeface="Trebuchet MS" panose="020B0603020202020204" pitchFamily="34" charset="0"/>
              </a:rPr>
              <a:t>I Trattati possono essere </a:t>
            </a:r>
            <a:r>
              <a:rPr lang="it-IT" altLang="it-IT" sz="2400" b="1">
                <a:latin typeface="Trebuchet MS" panose="020B0603020202020204" pitchFamily="34" charset="0"/>
              </a:rPr>
              <a:t>modificati</a:t>
            </a:r>
            <a:r>
              <a:rPr lang="it-IT" altLang="it-IT" sz="2400">
                <a:latin typeface="Trebuchet MS" panose="020B0603020202020204" pitchFamily="34" charset="0"/>
              </a:rPr>
              <a:t> per migliorare la trasparenza e l’efficienza dei processi comunitari, per l’adesione di nuovi stati Membri o per estendere la cooperazione su settori originariamente non contemplati, come ad esempio l’Euro.</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0633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Diritto Primario: i Trattati dell’Unione Europea 2/</a:t>
            </a:r>
            <a:r>
              <a:rPr lang="it-IT" sz="2400" dirty="0" err="1">
                <a:solidFill>
                  <a:schemeClr val="bg1"/>
                </a:solidFill>
                <a:latin typeface="Tahoma" pitchFamily="34" charset="0"/>
                <a:cs typeface="Tahoma" pitchFamily="34" charset="0"/>
              </a:rPr>
              <a:t>2</a:t>
            </a:r>
            <a:endParaRPr lang="it-IT" sz="2400" dirty="0">
              <a:solidFill>
                <a:schemeClr val="bg1"/>
              </a:solidFill>
              <a:latin typeface="Tahoma" pitchFamily="34" charset="0"/>
              <a:cs typeface="Tahoma" pitchFamily="34" charset="0"/>
            </a:endParaRPr>
          </a:p>
        </p:txBody>
      </p:sp>
      <p:sp>
        <p:nvSpPr>
          <p:cNvPr id="4" name="Segnaposto contenuto 3"/>
          <p:cNvSpPr>
            <a:spLocks noGrp="1"/>
          </p:cNvSpPr>
          <p:nvPr>
            <p:ph idx="1"/>
          </p:nvPr>
        </p:nvSpPr>
        <p:spPr>
          <a:xfrm>
            <a:off x="1981200" y="1052513"/>
            <a:ext cx="8229600" cy="5073650"/>
          </a:xfrm>
        </p:spPr>
        <p:txBody>
          <a:bodyPr/>
          <a:lstStyle/>
          <a:p>
            <a:pPr>
              <a:buFont typeface="Arial" charset="0"/>
              <a:buChar char="•"/>
              <a:defRPr/>
            </a:pPr>
            <a:endParaRPr lang="it-IT" sz="2000" dirty="0">
              <a:latin typeface="Trebuchet MS" pitchFamily="34" charset="0"/>
            </a:endParaRPr>
          </a:p>
          <a:p>
            <a:pPr>
              <a:buFont typeface="Arial" charset="0"/>
              <a:buChar char="•"/>
              <a:defRPr/>
            </a:pPr>
            <a:r>
              <a:rPr lang="it-IT" sz="2000" dirty="0">
                <a:latin typeface="Trebuchet MS" pitchFamily="34" charset="0"/>
              </a:rPr>
              <a:t>1952 Trattato che istituisce la Comunità Europea del Carbone e dell'Acciaio </a:t>
            </a:r>
          </a:p>
          <a:p>
            <a:pPr>
              <a:buFont typeface="Arial" charset="0"/>
              <a:buChar char="•"/>
              <a:defRPr/>
            </a:pPr>
            <a:r>
              <a:rPr lang="it-IT" sz="2000" dirty="0">
                <a:latin typeface="Trebuchet MS" pitchFamily="34" charset="0"/>
              </a:rPr>
              <a:t>1952 Trattato di Roma (anche noto come CEE/</a:t>
            </a:r>
            <a:r>
              <a:rPr lang="it-IT" sz="2000" dirty="0" err="1">
                <a:latin typeface="Trebuchet MS" pitchFamily="34" charset="0"/>
              </a:rPr>
              <a:t>Euratom</a:t>
            </a:r>
            <a:r>
              <a:rPr lang="it-IT" sz="2000" dirty="0">
                <a:latin typeface="Trebuchet MS" pitchFamily="34" charset="0"/>
              </a:rPr>
              <a:t>) </a:t>
            </a:r>
          </a:p>
          <a:p>
            <a:pPr>
              <a:buFont typeface="Arial" charset="0"/>
              <a:buChar char="•"/>
              <a:defRPr/>
            </a:pPr>
            <a:r>
              <a:rPr lang="it-IT" sz="2000" dirty="0">
                <a:latin typeface="Trebuchet MS" pitchFamily="34" charset="0"/>
              </a:rPr>
              <a:t>1967 Tratto di Bruxelles (anche noto come Trattato di Fusione) </a:t>
            </a:r>
          </a:p>
          <a:p>
            <a:pPr>
              <a:buFont typeface="Arial" charset="0"/>
              <a:buChar char="•"/>
              <a:defRPr/>
            </a:pPr>
            <a:r>
              <a:rPr lang="it-IT" sz="2000" dirty="0">
                <a:solidFill>
                  <a:schemeClr val="accent6"/>
                </a:solidFill>
                <a:latin typeface="Trebuchet MS" pitchFamily="34" charset="0"/>
              </a:rPr>
              <a:t>1985 Accordo di Schengen</a:t>
            </a:r>
            <a:r>
              <a:rPr lang="it-IT" sz="2000" dirty="0">
                <a:latin typeface="Trebuchet MS" pitchFamily="34" charset="0"/>
              </a:rPr>
              <a:t> </a:t>
            </a:r>
          </a:p>
          <a:p>
            <a:pPr>
              <a:buFont typeface="Arial" charset="0"/>
              <a:buChar char="•"/>
              <a:defRPr/>
            </a:pPr>
            <a:endParaRPr lang="it-IT" sz="2000" dirty="0">
              <a:latin typeface="Trebuchet MS" pitchFamily="34" charset="0"/>
            </a:endParaRPr>
          </a:p>
          <a:p>
            <a:pPr>
              <a:buFont typeface="Arial" charset="0"/>
              <a:buChar char="•"/>
              <a:defRPr/>
            </a:pPr>
            <a:r>
              <a:rPr lang="it-IT" sz="2000" dirty="0">
                <a:latin typeface="Trebuchet MS" pitchFamily="34" charset="0"/>
              </a:rPr>
              <a:t>1986 Atto Unico Europeo </a:t>
            </a:r>
          </a:p>
          <a:p>
            <a:pPr>
              <a:buFont typeface="Arial" charset="0"/>
              <a:buChar char="•"/>
              <a:defRPr/>
            </a:pPr>
            <a:r>
              <a:rPr lang="it-IT" sz="2000" dirty="0">
                <a:latin typeface="Trebuchet MS" pitchFamily="34" charset="0"/>
              </a:rPr>
              <a:t>1993 Trattato di Maastricht (anche noto come Trattato sull'Unione Europea) </a:t>
            </a:r>
          </a:p>
          <a:p>
            <a:pPr>
              <a:buFont typeface="Arial" charset="0"/>
              <a:buChar char="•"/>
              <a:defRPr/>
            </a:pPr>
            <a:r>
              <a:rPr lang="it-IT" sz="2000" dirty="0">
                <a:latin typeface="Trebuchet MS" pitchFamily="34" charset="0"/>
              </a:rPr>
              <a:t>1999 Trattato di Amsterdam </a:t>
            </a:r>
          </a:p>
          <a:p>
            <a:pPr>
              <a:buFont typeface="Arial" charset="0"/>
              <a:buChar char="•"/>
              <a:defRPr/>
            </a:pPr>
            <a:r>
              <a:rPr lang="it-IT" sz="2000" dirty="0">
                <a:latin typeface="Trebuchet MS" pitchFamily="34" charset="0"/>
              </a:rPr>
              <a:t>2003 Trattato di Nizza </a:t>
            </a:r>
          </a:p>
          <a:p>
            <a:pPr>
              <a:buFont typeface="Arial" charset="0"/>
              <a:buChar char="•"/>
              <a:defRPr/>
            </a:pPr>
            <a:r>
              <a:rPr lang="it-IT" sz="2000" dirty="0">
                <a:latin typeface="Trebuchet MS" pitchFamily="34" charset="0"/>
              </a:rPr>
              <a:t>2009 Trattato di Lisbona </a:t>
            </a:r>
          </a:p>
          <a:p>
            <a:pPr>
              <a:buFont typeface="Arial" charset="0"/>
              <a:buChar char="•"/>
              <a:defRPr/>
            </a:pPr>
            <a:endParaRPr lang="it-IT" sz="2000" dirty="0">
              <a:latin typeface="Trebuchet MS" pitchFamily="34" charset="0"/>
            </a:endParaRPr>
          </a:p>
        </p:txBody>
      </p:sp>
      <p:pic>
        <p:nvPicPr>
          <p:cNvPr id="5"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6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548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Diritto Derivato: regolamenti, direttive e altri atti</a:t>
            </a:r>
          </a:p>
        </p:txBody>
      </p:sp>
      <p:sp>
        <p:nvSpPr>
          <p:cNvPr id="15363" name="Segnaposto contenuto 15"/>
          <p:cNvSpPr>
            <a:spLocks noGrp="1"/>
          </p:cNvSpPr>
          <p:nvPr>
            <p:ph idx="1"/>
          </p:nvPr>
        </p:nvSpPr>
        <p:spPr>
          <a:xfrm>
            <a:off x="1981200" y="1196976"/>
            <a:ext cx="8229600" cy="5472113"/>
          </a:xfrm>
        </p:spPr>
        <p:txBody>
          <a:bodyPr/>
          <a:lstStyle/>
          <a:p>
            <a:pPr algn="just"/>
            <a:r>
              <a:rPr lang="it-IT" altLang="it-IT" sz="2400" b="1" u="sng">
                <a:latin typeface="Trebuchet MS" panose="020B0603020202020204" pitchFamily="34" charset="0"/>
              </a:rPr>
              <a:t>Regolamento</a:t>
            </a:r>
            <a:r>
              <a:rPr lang="it-IT" altLang="it-IT" sz="2400">
                <a:latin typeface="Trebuchet MS" panose="020B0603020202020204" pitchFamily="34" charset="0"/>
              </a:rPr>
              <a:t>: atto legislativo vincolante che deve essere applicato in tutti i suoi elementi nell’intera Unione Europea.</a:t>
            </a:r>
          </a:p>
          <a:p>
            <a:pPr algn="just"/>
            <a:r>
              <a:rPr lang="it-IT" altLang="it-IT" sz="2400" b="1" u="sng">
                <a:latin typeface="Trebuchet MS" panose="020B0603020202020204" pitchFamily="34" charset="0"/>
              </a:rPr>
              <a:t>Direttiva</a:t>
            </a:r>
            <a:r>
              <a:rPr lang="it-IT" altLang="it-IT" sz="2400">
                <a:latin typeface="Trebuchet MS" panose="020B0603020202020204" pitchFamily="34" charset="0"/>
              </a:rPr>
              <a:t>: è un atto legislativo che stabilisce un obiettivo che tutti i paesi dell’UE devono realizzare. Spetta a ciascun paese adottare le leggi (“come raggiungere l’obiettivo”) per dare attuazione ai principi.</a:t>
            </a:r>
          </a:p>
          <a:p>
            <a:pPr algn="just"/>
            <a:r>
              <a:rPr lang="it-IT" altLang="it-IT" sz="2400" b="1" u="sng">
                <a:latin typeface="Trebuchet MS" panose="020B0603020202020204" pitchFamily="34" charset="0"/>
              </a:rPr>
              <a:t>Decisione</a:t>
            </a:r>
            <a:r>
              <a:rPr lang="it-IT" altLang="it-IT" sz="2400">
                <a:latin typeface="Trebuchet MS" panose="020B0603020202020204" pitchFamily="34" charset="0"/>
              </a:rPr>
              <a:t>: è un atto vincolante per il suo destinatario (es.: stato membro, impresa, ecc.).</a:t>
            </a:r>
          </a:p>
          <a:p>
            <a:pPr algn="just"/>
            <a:r>
              <a:rPr lang="it-IT" altLang="it-IT" sz="2400" b="1" u="sng">
                <a:latin typeface="Trebuchet MS" panose="020B0603020202020204" pitchFamily="34" charset="0"/>
              </a:rPr>
              <a:t>Raccomandazione</a:t>
            </a:r>
            <a:r>
              <a:rPr lang="it-IT" altLang="it-IT" sz="2400">
                <a:latin typeface="Trebuchet MS" panose="020B0603020202020204" pitchFamily="34" charset="0"/>
              </a:rPr>
              <a:t>: non è vincolante. Per suo tramite le istituzioni europee rendono note le proprie posizioni e suggeriscono linee di azione senza imporre obblighi giuridici.</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739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Diritto Derivato: gli atti atipici	1/2</a:t>
            </a:r>
          </a:p>
        </p:txBody>
      </p:sp>
      <p:sp>
        <p:nvSpPr>
          <p:cNvPr id="16387" name="Segnaposto contenuto 15"/>
          <p:cNvSpPr>
            <a:spLocks noGrp="1"/>
          </p:cNvSpPr>
          <p:nvPr>
            <p:ph idx="1"/>
          </p:nvPr>
        </p:nvSpPr>
        <p:spPr>
          <a:xfrm>
            <a:off x="1981201" y="1019176"/>
            <a:ext cx="8435975" cy="5362575"/>
          </a:xfrm>
        </p:spPr>
        <p:txBody>
          <a:bodyPr/>
          <a:lstStyle/>
          <a:p>
            <a:pPr algn="just"/>
            <a:r>
              <a:rPr lang="it-IT" altLang="it-IT" sz="2200" b="1" u="sng">
                <a:latin typeface="Trebuchet MS" panose="020B0603020202020204" pitchFamily="34" charset="0"/>
              </a:rPr>
              <a:t>Comunicazioni</a:t>
            </a:r>
            <a:r>
              <a:rPr lang="it-IT" altLang="it-IT" sz="2200" b="1">
                <a:latin typeface="Trebuchet MS" panose="020B0603020202020204" pitchFamily="34" charset="0"/>
              </a:rPr>
              <a:t>:</a:t>
            </a:r>
            <a:r>
              <a:rPr lang="it-IT" altLang="it-IT" sz="2200">
                <a:latin typeface="Trebuchet MS" panose="020B0603020202020204" pitchFamily="34" charset="0"/>
              </a:rPr>
              <a:t> della Commissione, sia informative che decisorie (nelle materie in cui la Commissione ha poteri discrezionali) che interpretative, attraverso le quali la Commissione rende noti diritti e obblighi provenienti dagli atti giurisprudenziali.</a:t>
            </a:r>
          </a:p>
          <a:p>
            <a:pPr algn="just"/>
            <a:endParaRPr lang="it-IT" altLang="it-IT" sz="2200">
              <a:latin typeface="Trebuchet MS" panose="020B0603020202020204" pitchFamily="34" charset="0"/>
            </a:endParaRPr>
          </a:p>
          <a:p>
            <a:pPr algn="just"/>
            <a:r>
              <a:rPr lang="it-IT" altLang="it-IT" sz="2200" b="1" u="sng">
                <a:latin typeface="Trebuchet MS" panose="020B0603020202020204" pitchFamily="34" charset="0"/>
              </a:rPr>
              <a:t>Accordi amministrativi</a:t>
            </a:r>
            <a:r>
              <a:rPr lang="it-IT" altLang="it-IT" sz="2200" b="1">
                <a:latin typeface="Trebuchet MS" panose="020B0603020202020204" pitchFamily="34" charset="0"/>
              </a:rPr>
              <a:t>:</a:t>
            </a:r>
            <a:r>
              <a:rPr lang="it-IT" altLang="it-IT" sz="2200">
                <a:latin typeface="Trebuchet MS" panose="020B0603020202020204" pitchFamily="34" charset="0"/>
              </a:rPr>
              <a:t> stipulati dalla Commissione con Stati terzi.</a:t>
            </a:r>
          </a:p>
          <a:p>
            <a:pPr algn="just"/>
            <a:endParaRPr lang="it-IT" altLang="it-IT" sz="2200">
              <a:latin typeface="Trebuchet MS" panose="020B0603020202020204" pitchFamily="34" charset="0"/>
            </a:endParaRPr>
          </a:p>
          <a:p>
            <a:pPr algn="just"/>
            <a:r>
              <a:rPr lang="it-IT" altLang="it-IT" sz="2200" b="1" u="sng">
                <a:latin typeface="Trebuchet MS" panose="020B0603020202020204" pitchFamily="34" charset="0"/>
              </a:rPr>
              <a:t>Risoluzioni</a:t>
            </a:r>
            <a:r>
              <a:rPr lang="it-IT" altLang="it-IT" sz="2200" b="1">
                <a:latin typeface="Trebuchet MS" panose="020B0603020202020204" pitchFamily="34" charset="0"/>
              </a:rPr>
              <a:t>:</a:t>
            </a:r>
            <a:r>
              <a:rPr lang="it-IT" altLang="it-IT" sz="2200">
                <a:latin typeface="Trebuchet MS" panose="020B0603020202020204" pitchFamily="34" charset="0"/>
              </a:rPr>
              <a:t> del Consiglio.</a:t>
            </a:r>
          </a:p>
          <a:p>
            <a:pPr algn="just"/>
            <a:endParaRPr lang="it-IT" altLang="it-IT" sz="2200">
              <a:latin typeface="Trebuchet MS" panose="020B0603020202020204" pitchFamily="34" charset="0"/>
            </a:endParaRPr>
          </a:p>
          <a:p>
            <a:pPr algn="just"/>
            <a:r>
              <a:rPr lang="it-IT" altLang="it-IT" sz="2200" b="1" u="sng">
                <a:latin typeface="Trebuchet MS" panose="020B0603020202020204" pitchFamily="34" charset="0"/>
              </a:rPr>
              <a:t>Regolamenti interni</a:t>
            </a:r>
            <a:r>
              <a:rPr lang="it-IT" altLang="it-IT" sz="2200">
                <a:latin typeface="Trebuchet MS" panose="020B0603020202020204" pitchFamily="34" charset="0"/>
              </a:rPr>
              <a:t>: adottati da una istituzione nell'ambito della propria autonomia organizzativa, destinati a disciplinare aspetti relativi al proprio funzionamento.</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315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Diritto Derivato: gli atti atipici	2/2</a:t>
            </a:r>
          </a:p>
        </p:txBody>
      </p:sp>
      <p:sp>
        <p:nvSpPr>
          <p:cNvPr id="20483" name="Segnaposto contenuto 15"/>
          <p:cNvSpPr>
            <a:spLocks noGrp="1"/>
          </p:cNvSpPr>
          <p:nvPr>
            <p:ph idx="1"/>
          </p:nvPr>
        </p:nvSpPr>
        <p:spPr>
          <a:xfrm>
            <a:off x="1847850" y="1019176"/>
            <a:ext cx="8362950" cy="5578475"/>
          </a:xfrm>
        </p:spPr>
        <p:txBody>
          <a:bodyPr/>
          <a:lstStyle/>
          <a:p>
            <a:pPr algn="just">
              <a:defRPr/>
            </a:pPr>
            <a:r>
              <a:rPr lang="it-IT" altLang="it-IT" sz="2200" b="1" u="sng" dirty="0">
                <a:latin typeface="Trebuchet MS" panose="020B0603020202020204" pitchFamily="34" charset="0"/>
              </a:rPr>
              <a:t>Libri Verdi</a:t>
            </a:r>
            <a:r>
              <a:rPr lang="it-IT" altLang="it-IT" sz="2200" dirty="0">
                <a:latin typeface="Trebuchet MS" panose="020B0603020202020204" pitchFamily="34" charset="0"/>
              </a:rPr>
              <a:t>: sono documenti di riflessione su un tema politico specifico pubblicati dalla Commissione. Sono prima di tutto documenti destinati a tutti coloro - sia organismi che privati - che partecipano al processo di consultazione e di dibattito. In alcuni casi, rappresentano il primo passo degli sviluppi legislativi successivi. Le consultazioni sono raccolte sul sito La vostra voce in Europa</a:t>
            </a:r>
          </a:p>
          <a:p>
            <a:pPr marL="0" indent="0" algn="just">
              <a:buNone/>
              <a:defRPr/>
            </a:pPr>
            <a:r>
              <a:rPr lang="it-IT" altLang="it-IT" sz="2200" dirty="0">
                <a:latin typeface="Trebuchet MS" panose="020B0603020202020204" pitchFamily="34" charset="0"/>
                <a:hlinkClick r:id="rId2"/>
              </a:rPr>
              <a:t>http://ec.europa.eu/</a:t>
            </a:r>
            <a:r>
              <a:rPr lang="it-IT" altLang="it-IT" sz="2200" dirty="0" err="1">
                <a:latin typeface="Trebuchet MS" panose="020B0603020202020204" pitchFamily="34" charset="0"/>
                <a:hlinkClick r:id="rId2"/>
              </a:rPr>
              <a:t>yourvoice</a:t>
            </a:r>
            <a:r>
              <a:rPr lang="it-IT" altLang="it-IT" sz="2200" dirty="0">
                <a:latin typeface="Trebuchet MS" panose="020B0603020202020204" pitchFamily="34" charset="0"/>
                <a:hlinkClick r:id="rId2"/>
              </a:rPr>
              <a:t>/</a:t>
            </a:r>
            <a:r>
              <a:rPr lang="it-IT" altLang="it-IT" sz="2200" dirty="0" err="1">
                <a:latin typeface="Trebuchet MS" panose="020B0603020202020204" pitchFamily="34" charset="0"/>
                <a:hlinkClick r:id="rId2"/>
              </a:rPr>
              <a:t>consultations</a:t>
            </a:r>
            <a:r>
              <a:rPr lang="it-IT" altLang="it-IT" sz="2200" dirty="0">
                <a:latin typeface="Trebuchet MS" panose="020B0603020202020204" pitchFamily="34" charset="0"/>
                <a:hlinkClick r:id="rId2"/>
              </a:rPr>
              <a:t>/index_it.htm</a:t>
            </a:r>
            <a:r>
              <a:rPr lang="it-IT" altLang="it-IT" sz="2200" dirty="0">
                <a:latin typeface="Trebuchet MS" panose="020B0603020202020204" pitchFamily="34" charset="0"/>
              </a:rPr>
              <a:t>).</a:t>
            </a:r>
          </a:p>
          <a:p>
            <a:pPr algn="just">
              <a:defRPr/>
            </a:pPr>
            <a:endParaRPr lang="it-IT" altLang="it-IT" sz="2200" dirty="0">
              <a:latin typeface="Trebuchet MS" panose="020B0603020202020204" pitchFamily="34" charset="0"/>
            </a:endParaRPr>
          </a:p>
          <a:p>
            <a:pPr algn="just">
              <a:defRPr/>
            </a:pPr>
            <a:r>
              <a:rPr lang="it-IT" altLang="it-IT" sz="2200" b="1" u="sng" dirty="0">
                <a:latin typeface="Trebuchet MS" panose="020B0603020202020204" pitchFamily="34" charset="0"/>
              </a:rPr>
              <a:t>Libri Bianchi</a:t>
            </a:r>
            <a:r>
              <a:rPr lang="it-IT" altLang="it-IT" sz="2200" dirty="0">
                <a:latin typeface="Trebuchet MS" panose="020B0603020202020204" pitchFamily="34" charset="0"/>
              </a:rPr>
              <a:t>: contengono proposte di azione comunitaria in un settore specifico. Talvolta fanno seguito a un libro verde pubblicato per promuovere una consultazione a livello europeo. Mentre i libri verdi espongono una gamma di idee ai fini di un dibattito pubblico, i libri bianchi contengono una raccolta ufficiale di proposte in settori politici specifici e costituiscono lo strumento per la loro realizzazione.</a:t>
            </a:r>
          </a:p>
          <a:p>
            <a:pPr>
              <a:defRPr/>
            </a:pPr>
            <a:endParaRPr lang="it-IT" altLang="it-IT" sz="2400" dirty="0">
              <a:latin typeface="Trebuchet MS" panose="020B0603020202020204" pitchFamily="34" charset="0"/>
            </a:endParaRPr>
          </a:p>
        </p:txBody>
      </p:sp>
      <p:pic>
        <p:nvPicPr>
          <p:cNvPr id="4"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662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Le Agenzie		1/2</a:t>
            </a:r>
          </a:p>
        </p:txBody>
      </p:sp>
      <p:sp>
        <p:nvSpPr>
          <p:cNvPr id="18435" name="Segnaposto contenuto 15"/>
          <p:cNvSpPr>
            <a:spLocks noGrp="1"/>
          </p:cNvSpPr>
          <p:nvPr>
            <p:ph idx="1"/>
          </p:nvPr>
        </p:nvSpPr>
        <p:spPr>
          <a:xfrm>
            <a:off x="1981200" y="1196975"/>
            <a:ext cx="8229600" cy="4929188"/>
          </a:xfrm>
        </p:spPr>
        <p:txBody>
          <a:bodyPr/>
          <a:lstStyle/>
          <a:p>
            <a:pPr algn="just"/>
            <a:r>
              <a:rPr lang="it-IT" altLang="it-IT" sz="2400">
                <a:latin typeface="Trebuchet MS" panose="020B0603020202020204" pitchFamily="34" charset="0"/>
              </a:rPr>
              <a:t>Un agenzia dell’Unione Europea è un </a:t>
            </a:r>
            <a:r>
              <a:rPr lang="it-IT" altLang="it-IT" sz="2400" b="1">
                <a:latin typeface="Trebuchet MS" panose="020B0603020202020204" pitchFamily="34" charset="0"/>
              </a:rPr>
              <a:t>organismo decentrato</a:t>
            </a:r>
            <a:r>
              <a:rPr lang="it-IT" altLang="it-IT" sz="2400">
                <a:latin typeface="Trebuchet MS" panose="020B0603020202020204" pitchFamily="34" charset="0"/>
              </a:rPr>
              <a:t> distinto dalle Istituzioni Europee.</a:t>
            </a:r>
          </a:p>
          <a:p>
            <a:pPr algn="just"/>
            <a:endParaRPr lang="it-IT" altLang="it-IT" sz="2400">
              <a:latin typeface="Trebuchet MS" panose="020B0603020202020204" pitchFamily="34" charset="0"/>
            </a:endParaRPr>
          </a:p>
          <a:p>
            <a:pPr algn="just"/>
            <a:r>
              <a:rPr lang="it-IT" altLang="it-IT" sz="2400">
                <a:latin typeface="Trebuchet MS" panose="020B0603020202020204" pitchFamily="34" charset="0"/>
              </a:rPr>
              <a:t>Sono create per portare a termine compiti ben precisi ed ognuna ha una sua personalità legale.</a:t>
            </a:r>
          </a:p>
          <a:p>
            <a:pPr algn="just"/>
            <a:endParaRPr lang="it-IT" altLang="it-IT" sz="2400">
              <a:latin typeface="Trebuchet MS" panose="020B0603020202020204" pitchFamily="34" charset="0"/>
            </a:endParaRPr>
          </a:p>
          <a:p>
            <a:pPr algn="just"/>
            <a:r>
              <a:rPr lang="it-IT" altLang="it-IT" sz="2400">
                <a:latin typeface="Trebuchet MS" panose="020B0603020202020204" pitchFamily="34" charset="0"/>
              </a:rPr>
              <a:t>Alcune sono chiamate a </a:t>
            </a:r>
            <a:r>
              <a:rPr lang="it-IT" altLang="it-IT" sz="2400" b="1">
                <a:latin typeface="Trebuchet MS" panose="020B0603020202020204" pitchFamily="34" charset="0"/>
              </a:rPr>
              <a:t>sviluppare specifico know-how </a:t>
            </a:r>
            <a:r>
              <a:rPr lang="it-IT" altLang="it-IT" sz="2400">
                <a:latin typeface="Trebuchet MS" panose="020B0603020202020204" pitchFamily="34" charset="0"/>
              </a:rPr>
              <a:t>tecnico scientifico mentre altre mettono insieme gruppi di interesse per facilitare il dialogo a livello europeo ed internazionale</a:t>
            </a:r>
          </a:p>
        </p:txBody>
      </p:sp>
      <p:pic>
        <p:nvPicPr>
          <p:cNvPr id="18436" name="Picture 2" descr="http://osha.europa.eu/it/teaser/eu-agencies-the-way-ahead/image_m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789" y="4940300"/>
            <a:ext cx="19780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892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Le Agenzie		2/</a:t>
            </a:r>
            <a:r>
              <a:rPr lang="it-IT" sz="2400" dirty="0" err="1">
                <a:solidFill>
                  <a:schemeClr val="bg1"/>
                </a:solidFill>
                <a:latin typeface="Tahoma" pitchFamily="34" charset="0"/>
                <a:cs typeface="Tahoma" pitchFamily="34" charset="0"/>
              </a:rPr>
              <a:t>2</a:t>
            </a:r>
            <a:endParaRPr lang="it-IT" sz="2400" dirty="0">
              <a:solidFill>
                <a:schemeClr val="bg1"/>
              </a:solidFill>
              <a:latin typeface="Tahoma" pitchFamily="34" charset="0"/>
              <a:cs typeface="Tahoma" pitchFamily="34" charset="0"/>
            </a:endParaRPr>
          </a:p>
        </p:txBody>
      </p:sp>
      <p:graphicFrame>
        <p:nvGraphicFramePr>
          <p:cNvPr id="8" name="Diagramma 7"/>
          <p:cNvGraphicFramePr/>
          <p:nvPr/>
        </p:nvGraphicFramePr>
        <p:xfrm>
          <a:off x="1559496" y="1052736"/>
          <a:ext cx="602617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ttangolo arrotondato 11"/>
          <p:cNvSpPr/>
          <p:nvPr/>
        </p:nvSpPr>
        <p:spPr>
          <a:xfrm>
            <a:off x="7608888" y="1125539"/>
            <a:ext cx="2951162" cy="93503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400" dirty="0">
                <a:latin typeface="Trebuchet MS" pitchFamily="34" charset="0"/>
              </a:rPr>
              <a:t>Es.: Sostanze Chimiche, Ambiente, Medicinali, salute lavoratori, sicurezza alimentare, </a:t>
            </a:r>
            <a:r>
              <a:rPr lang="it-IT" sz="1400" dirty="0" err="1">
                <a:latin typeface="Trebuchet MS" pitchFamily="34" charset="0"/>
              </a:rPr>
              <a:t>prev</a:t>
            </a:r>
            <a:r>
              <a:rPr lang="it-IT" sz="1400" dirty="0">
                <a:latin typeface="Trebuchet MS" pitchFamily="34" charset="0"/>
              </a:rPr>
              <a:t>. e controllo malattie, OEDT</a:t>
            </a:r>
          </a:p>
        </p:txBody>
      </p:sp>
      <p:sp>
        <p:nvSpPr>
          <p:cNvPr id="13" name="Rettangolo arrotondato 12"/>
          <p:cNvSpPr/>
          <p:nvPr/>
        </p:nvSpPr>
        <p:spPr>
          <a:xfrm>
            <a:off x="7608888" y="3429001"/>
            <a:ext cx="2951162" cy="93662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400" dirty="0">
                <a:latin typeface="Trebuchet MS" pitchFamily="34" charset="0"/>
              </a:rPr>
              <a:t>Es.: AE del Consiglio Europeo della Ricerca, AE per la Ricerca, AE per la salute dei consumatori</a:t>
            </a:r>
          </a:p>
        </p:txBody>
      </p:sp>
      <p:grpSp>
        <p:nvGrpSpPr>
          <p:cNvPr id="19462" name="Gruppo 13"/>
          <p:cNvGrpSpPr>
            <a:grpSpLocks/>
          </p:cNvGrpSpPr>
          <p:nvPr/>
        </p:nvGrpSpPr>
        <p:grpSpPr bwMode="auto">
          <a:xfrm>
            <a:off x="3606801" y="5734050"/>
            <a:ext cx="3857625" cy="863600"/>
            <a:chOff x="1907441" y="2376643"/>
            <a:chExt cx="3640724" cy="863336"/>
          </a:xfrm>
        </p:grpSpPr>
        <p:sp>
          <p:nvSpPr>
            <p:cNvPr id="15" name="Arrotonda angolo stesso lato rettangolo 14"/>
            <p:cNvSpPr/>
            <p:nvPr/>
          </p:nvSpPr>
          <p:spPr>
            <a:xfrm rot="5400000">
              <a:off x="3296135" y="987949"/>
              <a:ext cx="863336" cy="364072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Arrotonda angolo stesso lato rettangolo 4"/>
            <p:cNvSpPr/>
            <p:nvPr/>
          </p:nvSpPr>
          <p:spPr>
            <a:xfrm>
              <a:off x="1907441" y="2419493"/>
              <a:ext cx="3598773" cy="7776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47650" tIns="123825" rIns="247650" bIns="123825" spcCol="1270" anchor="ctr"/>
            <a:lstStyle/>
            <a:p>
              <a:pPr marL="114300" lvl="1" indent="-114300" defTabSz="622300">
                <a:lnSpc>
                  <a:spcPct val="90000"/>
                </a:lnSpc>
                <a:spcAft>
                  <a:spcPct val="15000"/>
                </a:spcAft>
                <a:buFontTx/>
                <a:buChar char="••"/>
                <a:defRPr/>
              </a:pPr>
              <a:r>
                <a:rPr lang="it-IT" sz="1400" dirty="0">
                  <a:latin typeface="Trebuchet MS" pitchFamily="34" charset="0"/>
                </a:rPr>
                <a:t>Ha come obiettivo quelli di incrementare la crescita sostenibile dell’Europa e aumentarne la competitività attraverso l’innovazione</a:t>
              </a:r>
            </a:p>
          </p:txBody>
        </p:sp>
      </p:grpSp>
      <p:pic>
        <p:nvPicPr>
          <p:cNvPr id="9" name="Picture 3" descr="Coges_carta-intest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0735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767840" y="2184410"/>
            <a:ext cx="9768840" cy="4093428"/>
          </a:xfrm>
          <a:prstGeom prst="rect">
            <a:avLst/>
          </a:prstGeom>
        </p:spPr>
        <p:txBody>
          <a:bodyPr wrap="square">
            <a:spAutoFit/>
          </a:bodyPr>
          <a:lstStyle/>
          <a:p>
            <a:r>
              <a:rPr lang="it-IT" sz="2000" dirty="0"/>
              <a:t>- la considerazione del fatto che la </a:t>
            </a:r>
            <a:r>
              <a:rPr lang="it-IT" sz="2000" b="1" dirty="0"/>
              <a:t>globalizzazione dei mercati e della ricerca</a:t>
            </a:r>
            <a:r>
              <a:rPr lang="it-IT" sz="2000" dirty="0"/>
              <a:t> rende più pressante un approccio globale ai numerosi problemi sanitari</a:t>
            </a:r>
          </a:p>
          <a:p>
            <a:endParaRPr lang="it-IT" sz="2000" dirty="0" smtClean="0"/>
          </a:p>
          <a:p>
            <a:endParaRPr lang="it-IT" sz="2000" dirty="0"/>
          </a:p>
          <a:p>
            <a:r>
              <a:rPr lang="it-IT" sz="2000" dirty="0" smtClean="0"/>
              <a:t>- la </a:t>
            </a:r>
            <a:r>
              <a:rPr lang="it-IT" sz="2000" dirty="0"/>
              <a:t>necessità di </a:t>
            </a:r>
            <a:r>
              <a:rPr lang="it-IT" sz="2000" b="1" dirty="0"/>
              <a:t>valorizzazione del know-how e</a:t>
            </a:r>
            <a:r>
              <a:rPr lang="it-IT" sz="2000" dirty="0"/>
              <a:t> di </a:t>
            </a:r>
            <a:r>
              <a:rPr lang="it-IT" sz="2000" b="1" dirty="0"/>
              <a:t>diffusione delle buone pratiche</a:t>
            </a:r>
            <a:r>
              <a:rPr lang="it-IT" sz="2000" dirty="0"/>
              <a:t> anche nell’ambito della </a:t>
            </a:r>
            <a:r>
              <a:rPr lang="it-IT" sz="2000" b="1" dirty="0"/>
              <a:t>cooperazione sanitaria decentrata</a:t>
            </a:r>
            <a:r>
              <a:rPr lang="it-IT" sz="2000" dirty="0"/>
              <a:t> e della salute </a:t>
            </a:r>
            <a:r>
              <a:rPr lang="it-IT" sz="2000" dirty="0" smtClean="0"/>
              <a:t>globale</a:t>
            </a:r>
          </a:p>
          <a:p>
            <a:endParaRPr lang="it-IT" sz="2000" dirty="0" smtClean="0"/>
          </a:p>
          <a:p>
            <a:r>
              <a:rPr lang="it-IT" sz="2000" dirty="0" smtClean="0"/>
              <a:t>- la </a:t>
            </a:r>
            <a:r>
              <a:rPr lang="it-IT" sz="2000" dirty="0"/>
              <a:t>necessità di promuovere la partecipazione dell’Italia ai finanziamenti e ai </a:t>
            </a:r>
            <a:r>
              <a:rPr lang="it-IT" sz="2000" b="1" dirty="0"/>
              <a:t>progetti europei</a:t>
            </a:r>
            <a:r>
              <a:rPr lang="it-IT" sz="2000" dirty="0"/>
              <a:t> e delle </a:t>
            </a:r>
            <a:r>
              <a:rPr lang="it-IT" sz="2000" b="1" dirty="0"/>
              <a:t>Agenzie </a:t>
            </a:r>
            <a:r>
              <a:rPr lang="it-IT" sz="2000" b="1" dirty="0" smtClean="0"/>
              <a:t>internazionali</a:t>
            </a:r>
            <a:endParaRPr lang="it-IT" sz="2000" dirty="0"/>
          </a:p>
          <a:p>
            <a:endParaRPr lang="it-IT" sz="2000" dirty="0" smtClean="0"/>
          </a:p>
          <a:p>
            <a:endParaRPr lang="it-IT" sz="2000" dirty="0"/>
          </a:p>
          <a:p>
            <a:pPr algn="ctr"/>
            <a:r>
              <a:rPr lang="it-IT" sz="2000" dirty="0" smtClean="0"/>
              <a:t>La </a:t>
            </a:r>
            <a:r>
              <a:rPr lang="it-IT" sz="2000" dirty="0"/>
              <a:t>sua “</a:t>
            </a:r>
            <a:r>
              <a:rPr lang="it-IT" sz="2000" i="1" dirty="0" err="1"/>
              <a:t>mission</a:t>
            </a:r>
            <a:r>
              <a:rPr lang="it-IT" sz="2000" dirty="0"/>
              <a:t>” è quella di </a:t>
            </a:r>
            <a:r>
              <a:rPr lang="it-IT" sz="2000" b="1" dirty="0"/>
              <a:t>portare la sanità delle Regioni in Europa e l’Europa </a:t>
            </a:r>
            <a:endParaRPr lang="it-IT" sz="2000" b="1" dirty="0" smtClean="0"/>
          </a:p>
          <a:p>
            <a:pPr algn="ctr"/>
            <a:r>
              <a:rPr lang="it-IT" sz="2000" b="1" dirty="0" smtClean="0"/>
              <a:t>nei </a:t>
            </a:r>
            <a:r>
              <a:rPr lang="it-IT" sz="2000" b="1" dirty="0"/>
              <a:t>Sistemi Sanitari delle Regioni </a:t>
            </a:r>
            <a:r>
              <a:rPr lang="it-IT" sz="2000" b="1" dirty="0" smtClean="0"/>
              <a:t>italiane</a:t>
            </a:r>
            <a:endParaRPr lang="it-IT" sz="2000" dirty="0">
              <a:effectLst/>
            </a:endParaRPr>
          </a:p>
        </p:txBody>
      </p:sp>
    </p:spTree>
    <p:extLst>
      <p:ext uri="{BB962C8B-B14F-4D97-AF65-F5344CB8AC3E}">
        <p14:creationId xmlns:p14="http://schemas.microsoft.com/office/powerpoint/2010/main" val="40525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Perché ci interessa tutto questo?		</a:t>
            </a:r>
            <a:r>
              <a:rPr lang="it-IT" sz="2400" dirty="0" smtClean="0">
                <a:solidFill>
                  <a:schemeClr val="bg1"/>
                </a:solidFill>
                <a:latin typeface="Tahoma" pitchFamily="34" charset="0"/>
                <a:cs typeface="Tahoma" pitchFamily="34" charset="0"/>
              </a:rPr>
              <a:t>1/3</a:t>
            </a:r>
            <a:endParaRPr lang="it-IT" sz="2400" dirty="0">
              <a:solidFill>
                <a:schemeClr val="bg1"/>
              </a:solidFill>
              <a:latin typeface="Tahoma" pitchFamily="34" charset="0"/>
              <a:cs typeface="Tahoma" pitchFamily="34" charset="0"/>
            </a:endParaRPr>
          </a:p>
        </p:txBody>
      </p:sp>
      <p:sp>
        <p:nvSpPr>
          <p:cNvPr id="20483" name="Segnaposto contenuto 15"/>
          <p:cNvSpPr>
            <a:spLocks noGrp="1"/>
          </p:cNvSpPr>
          <p:nvPr>
            <p:ph idx="1"/>
          </p:nvPr>
        </p:nvSpPr>
        <p:spPr>
          <a:xfrm>
            <a:off x="1847850" y="1052513"/>
            <a:ext cx="8362950" cy="5472112"/>
          </a:xfrm>
        </p:spPr>
        <p:txBody>
          <a:bodyPr/>
          <a:lstStyle/>
          <a:p>
            <a:pPr algn="just"/>
            <a:r>
              <a:rPr lang="it-IT" altLang="it-IT" sz="2400">
                <a:latin typeface="Trebuchet MS" panose="020B0603020202020204" pitchFamily="34" charset="0"/>
              </a:rPr>
              <a:t>Ogni programmazione finanziaria è frutto di un lungo percorso che vede il coinvolgimento di tutti (o quasi) gli attori e gli strumenti precedentemente descritti.</a:t>
            </a:r>
          </a:p>
          <a:p>
            <a:pPr algn="just"/>
            <a:r>
              <a:rPr lang="it-IT" altLang="it-IT" sz="2400">
                <a:latin typeface="Trebuchet MS" panose="020B0603020202020204" pitchFamily="34" charset="0"/>
              </a:rPr>
              <a:t>La programmazione infatti:</a:t>
            </a:r>
          </a:p>
          <a:p>
            <a:pPr lvl="1" algn="just"/>
            <a:r>
              <a:rPr lang="it-IT" altLang="it-IT" sz="2000">
                <a:latin typeface="Trebuchet MS" panose="020B0603020202020204" pitchFamily="34" charset="0"/>
              </a:rPr>
              <a:t>è figlia delle esperienze della programmazione precedente e poggia su </a:t>
            </a:r>
            <a:r>
              <a:rPr lang="it-IT" altLang="it-IT" sz="2000" b="1" u="sng">
                <a:latin typeface="Trebuchet MS" panose="020B0603020202020204" pitchFamily="34" charset="0"/>
              </a:rPr>
              <a:t>comunicazioni</a:t>
            </a:r>
            <a:r>
              <a:rPr lang="it-IT" altLang="it-IT" sz="2000" u="sng">
                <a:latin typeface="Trebuchet MS" panose="020B0603020202020204" pitchFamily="34" charset="0"/>
              </a:rPr>
              <a:t> e </a:t>
            </a:r>
            <a:r>
              <a:rPr lang="it-IT" altLang="it-IT" sz="2000" b="1" u="sng">
                <a:latin typeface="Trebuchet MS" panose="020B0603020202020204" pitchFamily="34" charset="0"/>
              </a:rPr>
              <a:t>raccomandazioni</a:t>
            </a:r>
            <a:r>
              <a:rPr lang="it-IT" altLang="it-IT" sz="2000" u="sng">
                <a:latin typeface="Trebuchet MS" panose="020B0603020202020204" pitchFamily="34" charset="0"/>
              </a:rPr>
              <a:t> </a:t>
            </a:r>
            <a:r>
              <a:rPr lang="it-IT" altLang="it-IT" sz="2000">
                <a:latin typeface="Trebuchet MS" panose="020B0603020202020204" pitchFamily="34" charset="0"/>
              </a:rPr>
              <a:t>pubblicate dalla Commissione conseguenti all’analisi di un determinato periodo finanziario.</a:t>
            </a:r>
          </a:p>
          <a:p>
            <a:pPr lvl="1" algn="just"/>
            <a:r>
              <a:rPr lang="it-IT" altLang="it-IT" sz="2000">
                <a:latin typeface="Trebuchet MS" panose="020B0603020202020204" pitchFamily="34" charset="0"/>
              </a:rPr>
              <a:t>nasce su una </a:t>
            </a:r>
            <a:r>
              <a:rPr lang="it-IT" altLang="it-IT" sz="2000" b="1" u="sng">
                <a:latin typeface="Trebuchet MS" panose="020B0603020202020204" pitchFamily="34" charset="0"/>
              </a:rPr>
              <a:t>proposta di progetto di bilancio </a:t>
            </a:r>
            <a:r>
              <a:rPr lang="it-IT" altLang="it-IT" sz="2000">
                <a:latin typeface="Trebuchet MS" panose="020B0603020202020204" pitchFamily="34" charset="0"/>
              </a:rPr>
              <a:t>della Commissione che – anche sulla base delle evidenze e risultati della programmazione precedente – da il via ad una lunga fase di negoziazione tra le istituzioni europee e gli stati membri</a:t>
            </a:r>
          </a:p>
          <a:p>
            <a:pPr lvl="1" algn="just"/>
            <a:r>
              <a:rPr lang="it-IT" altLang="it-IT" sz="2000">
                <a:latin typeface="Trebuchet MS" panose="020B0603020202020204" pitchFamily="34" charset="0"/>
              </a:rPr>
              <a:t>viene implementata mediante </a:t>
            </a:r>
            <a:r>
              <a:rPr lang="it-IT" altLang="it-IT" sz="2000" b="1" u="sng">
                <a:latin typeface="Trebuchet MS" panose="020B0603020202020204" pitchFamily="34" charset="0"/>
              </a:rPr>
              <a:t>decisioni</a:t>
            </a:r>
            <a:r>
              <a:rPr lang="it-IT" altLang="it-IT" sz="2000">
                <a:latin typeface="Trebuchet MS" panose="020B0603020202020204" pitchFamily="34" charset="0"/>
              </a:rPr>
              <a:t> che istituiscono e disciplinano i singoli programmi attuativi (ad es. Il Programma Salute, Ricerca, ecc.) e avvalendosi anche di organi di supporto (</a:t>
            </a:r>
            <a:r>
              <a:rPr lang="it-IT" altLang="it-IT" sz="2000" u="sng">
                <a:latin typeface="Trebuchet MS" panose="020B0603020202020204" pitchFamily="34" charset="0"/>
              </a:rPr>
              <a:t>agenzie</a:t>
            </a:r>
            <a:r>
              <a:rPr lang="it-IT" altLang="it-IT" sz="2000">
                <a:latin typeface="Trebuchet MS" panose="020B0603020202020204" pitchFamily="34" charset="0"/>
              </a:rPr>
              <a:t>).</a:t>
            </a:r>
          </a:p>
          <a:p>
            <a:pPr lvl="1"/>
            <a:endParaRPr lang="it-IT" altLang="it-IT" sz="2000">
              <a:latin typeface="Trebuchet MS" panose="020B0603020202020204" pitchFamily="34" charset="0"/>
            </a:endParaRP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294"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532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Perché ci interessa tutto questo?		</a:t>
            </a:r>
            <a:r>
              <a:rPr lang="it-IT" sz="2400" dirty="0" smtClean="0">
                <a:solidFill>
                  <a:schemeClr val="bg1"/>
                </a:solidFill>
                <a:latin typeface="Tahoma" pitchFamily="34" charset="0"/>
                <a:cs typeface="Tahoma" pitchFamily="34" charset="0"/>
              </a:rPr>
              <a:t>2/3</a:t>
            </a:r>
            <a:endParaRPr lang="it-IT" sz="2400" dirty="0">
              <a:solidFill>
                <a:schemeClr val="bg1"/>
              </a:solidFill>
              <a:latin typeface="Tahoma" pitchFamily="34" charset="0"/>
              <a:cs typeface="Tahoma" pitchFamily="34" charset="0"/>
            </a:endParaRPr>
          </a:p>
        </p:txBody>
      </p:sp>
      <p:sp>
        <p:nvSpPr>
          <p:cNvPr id="21507" name="Segnaposto contenuto 15"/>
          <p:cNvSpPr>
            <a:spLocks noGrp="1"/>
          </p:cNvSpPr>
          <p:nvPr>
            <p:ph idx="1"/>
          </p:nvPr>
        </p:nvSpPr>
        <p:spPr>
          <a:xfrm>
            <a:off x="2063751" y="1125538"/>
            <a:ext cx="7777163" cy="4927600"/>
          </a:xfrm>
        </p:spPr>
        <p:txBody>
          <a:bodyPr/>
          <a:lstStyle/>
          <a:p>
            <a:pPr algn="ctr">
              <a:buFont typeface="Arial" panose="020B0604020202020204" pitchFamily="34" charset="0"/>
              <a:buNone/>
            </a:pPr>
            <a:endParaRPr lang="it-IT" altLang="it-IT" sz="2400">
              <a:latin typeface="Trebuchet MS" panose="020B0603020202020204" pitchFamily="34" charset="0"/>
            </a:endParaRPr>
          </a:p>
          <a:p>
            <a:pPr algn="ctr">
              <a:buFont typeface="Arial" panose="020B0604020202020204" pitchFamily="34" charset="0"/>
              <a:buNone/>
            </a:pPr>
            <a:r>
              <a:rPr lang="it-IT" altLang="it-IT">
                <a:latin typeface="Trebuchet MS" panose="020B0603020202020204" pitchFamily="34" charset="0"/>
              </a:rPr>
              <a:t>I programmi pluriennali, i programmi annuali e le Call, fanno spesso riferimento a trattati, raccomandazioni, decisioni, organi decisionali e agenzie che è bene conoscere (perlomeno nei suo i elementi essenziali) per potersi </a:t>
            </a:r>
            <a:r>
              <a:rPr lang="it-IT" altLang="it-IT" u="sng">
                <a:latin typeface="Trebuchet MS" panose="020B0603020202020204" pitchFamily="34" charset="0"/>
              </a:rPr>
              <a:t>muovere agevolmente lungo le fasi di ideazione, strutturazione della proposta e di gestione di un progetto</a:t>
            </a:r>
            <a:r>
              <a:rPr lang="it-IT" altLang="it-IT">
                <a:latin typeface="Trebuchet MS" panose="020B0603020202020204" pitchFamily="34" charset="0"/>
              </a:rPr>
              <a:t>.  </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1078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Perché ci interessa tutto questo?		</a:t>
            </a:r>
            <a:r>
              <a:rPr lang="it-IT" sz="2400" dirty="0" smtClean="0">
                <a:solidFill>
                  <a:schemeClr val="bg1"/>
                </a:solidFill>
                <a:latin typeface="Tahoma" pitchFamily="34" charset="0"/>
                <a:cs typeface="Tahoma" pitchFamily="34" charset="0"/>
              </a:rPr>
              <a:t>3/3</a:t>
            </a:r>
            <a:endParaRPr lang="it-IT" sz="2400" dirty="0">
              <a:solidFill>
                <a:schemeClr val="bg1"/>
              </a:solidFill>
              <a:latin typeface="Tahoma" pitchFamily="34" charset="0"/>
              <a:cs typeface="Tahoma" pitchFamily="34" charset="0"/>
            </a:endParaRPr>
          </a:p>
        </p:txBody>
      </p:sp>
      <p:sp>
        <p:nvSpPr>
          <p:cNvPr id="22531" name="CasellaDiTesto 4"/>
          <p:cNvSpPr txBox="1">
            <a:spLocks noChangeArrowheads="1"/>
          </p:cNvSpPr>
          <p:nvPr/>
        </p:nvSpPr>
        <p:spPr bwMode="auto">
          <a:xfrm>
            <a:off x="2063751" y="908050"/>
            <a:ext cx="736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a:latin typeface="Trebuchet MS" panose="020B0603020202020204" pitchFamily="34" charset="0"/>
              </a:rPr>
              <a:t>Un esempio (semplificato) concreto</a:t>
            </a:r>
            <a:r>
              <a:rPr lang="it-IT" altLang="it-IT" sz="1800">
                <a:latin typeface="Trebuchet MS" panose="020B0603020202020204" pitchFamily="34" charset="0"/>
              </a:rPr>
              <a:t>: la programmazione 2014- 2020</a:t>
            </a:r>
          </a:p>
        </p:txBody>
      </p:sp>
      <p:sp>
        <p:nvSpPr>
          <p:cNvPr id="6" name="Rettangolo 5"/>
          <p:cNvSpPr/>
          <p:nvPr/>
        </p:nvSpPr>
        <p:spPr>
          <a:xfrm>
            <a:off x="1919288" y="3986214"/>
            <a:ext cx="3097212" cy="1169987"/>
          </a:xfrm>
          <a:prstGeom prst="rect">
            <a:avLst/>
          </a:prstGeom>
          <a:ln>
            <a:solidFill>
              <a:schemeClr val="accent1">
                <a:shade val="50000"/>
              </a:schemeClr>
            </a:solidFill>
          </a:ln>
        </p:spPr>
        <p:txBody>
          <a:bodyPr>
            <a:spAutoFit/>
          </a:bodyPr>
          <a:lstStyle/>
          <a:p>
            <a:pPr algn="just" eaLnBrk="1" hangingPunct="1">
              <a:defRPr/>
            </a:pPr>
            <a:r>
              <a:rPr lang="en-US" sz="1400" b="1" dirty="0">
                <a:latin typeface="Trebuchet MS" pitchFamily="34" charset="0"/>
                <a:cs typeface="Arial" charset="0"/>
              </a:rPr>
              <a:t>8 </a:t>
            </a:r>
            <a:r>
              <a:rPr lang="en-US" sz="1400" b="1" dirty="0" err="1">
                <a:latin typeface="Trebuchet MS" pitchFamily="34" charset="0"/>
                <a:cs typeface="Arial" charset="0"/>
              </a:rPr>
              <a:t>Giugno</a:t>
            </a:r>
            <a:r>
              <a:rPr lang="en-US" sz="1400" b="1" dirty="0">
                <a:latin typeface="Trebuchet MS" pitchFamily="34" charset="0"/>
                <a:cs typeface="Arial" charset="0"/>
              </a:rPr>
              <a:t> 2011 </a:t>
            </a:r>
            <a:r>
              <a:rPr lang="en-US" sz="1400" dirty="0">
                <a:latin typeface="Trebuchet MS" pitchFamily="34" charset="0"/>
                <a:cs typeface="Arial" charset="0"/>
              </a:rPr>
              <a:t>on 'Investing in the future: a new Multiannual Financial Framework (MFF) for a competitive, sustainable and inclusive Europe (</a:t>
            </a:r>
            <a:r>
              <a:rPr lang="en-US" sz="1400" b="1" u="sng" dirty="0">
                <a:latin typeface="Trebuchet MS" pitchFamily="34" charset="0"/>
                <a:cs typeface="Arial" charset="0"/>
              </a:rPr>
              <a:t>RISOLUZIONE</a:t>
            </a:r>
            <a:r>
              <a:rPr lang="en-US" sz="1400" dirty="0">
                <a:latin typeface="Trebuchet MS" pitchFamily="34" charset="0"/>
                <a:cs typeface="Arial" charset="0"/>
              </a:rPr>
              <a:t>) </a:t>
            </a:r>
            <a:endParaRPr lang="it-IT" sz="1400" dirty="0">
              <a:latin typeface="Trebuchet MS" pitchFamily="34" charset="0"/>
              <a:cs typeface="Arial" charset="0"/>
            </a:endParaRPr>
          </a:p>
        </p:txBody>
      </p:sp>
      <p:sp>
        <p:nvSpPr>
          <p:cNvPr id="7" name="Rettangolo 6"/>
          <p:cNvSpPr/>
          <p:nvPr/>
        </p:nvSpPr>
        <p:spPr>
          <a:xfrm>
            <a:off x="1919289" y="1484314"/>
            <a:ext cx="2663825" cy="954087"/>
          </a:xfrm>
          <a:prstGeom prst="rect">
            <a:avLst/>
          </a:prstGeom>
          <a:ln>
            <a:solidFill>
              <a:schemeClr val="accent1">
                <a:shade val="50000"/>
              </a:schemeClr>
            </a:solidFill>
          </a:ln>
        </p:spPr>
        <p:txBody>
          <a:bodyPr>
            <a:spAutoFit/>
          </a:bodyPr>
          <a:lstStyle/>
          <a:p>
            <a:pPr algn="just" eaLnBrk="1" hangingPunct="1">
              <a:defRPr/>
            </a:pPr>
            <a:r>
              <a:rPr lang="en-US" sz="1400" dirty="0" err="1">
                <a:latin typeface="Trebuchet MS" pitchFamily="34" charset="0"/>
                <a:cs typeface="Arial" charset="0"/>
              </a:rPr>
              <a:t>Esiti</a:t>
            </a:r>
            <a:r>
              <a:rPr lang="en-US" sz="1400" dirty="0">
                <a:latin typeface="Trebuchet MS" pitchFamily="34" charset="0"/>
                <a:cs typeface="Arial" charset="0"/>
              </a:rPr>
              <a:t> </a:t>
            </a:r>
            <a:r>
              <a:rPr lang="en-US" sz="1400" dirty="0" err="1">
                <a:latin typeface="Trebuchet MS" pitchFamily="34" charset="0"/>
                <a:cs typeface="Arial" charset="0"/>
              </a:rPr>
              <a:t>implementazione</a:t>
            </a:r>
            <a:r>
              <a:rPr lang="en-US" sz="1400" dirty="0">
                <a:latin typeface="Trebuchet MS" pitchFamily="34" charset="0"/>
                <a:cs typeface="Arial" charset="0"/>
              </a:rPr>
              <a:t> </a:t>
            </a:r>
            <a:r>
              <a:rPr lang="en-US" sz="1400" dirty="0" err="1">
                <a:latin typeface="Trebuchet MS" pitchFamily="34" charset="0"/>
                <a:cs typeface="Arial" charset="0"/>
              </a:rPr>
              <a:t>programmi</a:t>
            </a:r>
            <a:r>
              <a:rPr lang="en-US" sz="1400" dirty="0">
                <a:latin typeface="Trebuchet MS" pitchFamily="34" charset="0"/>
                <a:cs typeface="Arial" charset="0"/>
              </a:rPr>
              <a:t> e </a:t>
            </a:r>
            <a:r>
              <a:rPr lang="en-US" sz="1400" dirty="0" err="1">
                <a:latin typeface="Trebuchet MS" pitchFamily="34" charset="0"/>
                <a:cs typeface="Arial" charset="0"/>
              </a:rPr>
              <a:t>spesa</a:t>
            </a:r>
            <a:r>
              <a:rPr lang="en-US" sz="1400" dirty="0">
                <a:latin typeface="Trebuchet MS" pitchFamily="34" charset="0"/>
                <a:cs typeface="Arial" charset="0"/>
              </a:rPr>
              <a:t> (</a:t>
            </a:r>
            <a:r>
              <a:rPr lang="en-US" sz="1400" dirty="0" err="1">
                <a:latin typeface="Trebuchet MS" pitchFamily="34" charset="0"/>
                <a:cs typeface="Arial" charset="0"/>
              </a:rPr>
              <a:t>annuali</a:t>
            </a:r>
            <a:r>
              <a:rPr lang="en-US" sz="1400" dirty="0">
                <a:latin typeface="Trebuchet MS" pitchFamily="34" charset="0"/>
                <a:cs typeface="Arial" charset="0"/>
              </a:rPr>
              <a:t> e </a:t>
            </a:r>
            <a:r>
              <a:rPr lang="en-US" sz="1400" dirty="0" err="1">
                <a:latin typeface="Trebuchet MS" pitchFamily="34" charset="0"/>
                <a:cs typeface="Arial" charset="0"/>
              </a:rPr>
              <a:t>pluriennali</a:t>
            </a:r>
            <a:r>
              <a:rPr lang="en-US" sz="1400" dirty="0">
                <a:latin typeface="Trebuchet MS" pitchFamily="34" charset="0"/>
                <a:cs typeface="Arial" charset="0"/>
              </a:rPr>
              <a:t>): </a:t>
            </a:r>
            <a:r>
              <a:rPr lang="en-US" sz="1400" dirty="0" err="1">
                <a:latin typeface="Trebuchet MS" pitchFamily="34" charset="0"/>
                <a:cs typeface="Arial" charset="0"/>
              </a:rPr>
              <a:t>Agenzie</a:t>
            </a:r>
            <a:r>
              <a:rPr lang="en-US" sz="1400" dirty="0">
                <a:latin typeface="Trebuchet MS" pitchFamily="34" charset="0"/>
                <a:cs typeface="Arial" charset="0"/>
              </a:rPr>
              <a:t>, DG, </a:t>
            </a:r>
            <a:r>
              <a:rPr lang="en-US" sz="1400" dirty="0" err="1">
                <a:latin typeface="Trebuchet MS" pitchFamily="34" charset="0"/>
                <a:cs typeface="Arial" charset="0"/>
              </a:rPr>
              <a:t>consultazioni</a:t>
            </a:r>
            <a:r>
              <a:rPr lang="en-US" sz="1400" dirty="0">
                <a:latin typeface="Trebuchet MS" pitchFamily="34" charset="0"/>
                <a:cs typeface="Arial" charset="0"/>
              </a:rPr>
              <a:t>, </a:t>
            </a:r>
            <a:r>
              <a:rPr lang="en-US" sz="1400" dirty="0" err="1">
                <a:latin typeface="Trebuchet MS" pitchFamily="34" charset="0"/>
                <a:cs typeface="Arial" charset="0"/>
              </a:rPr>
              <a:t>consulenze</a:t>
            </a:r>
            <a:endParaRPr lang="it-IT" sz="1400" dirty="0">
              <a:latin typeface="Trebuchet MS" pitchFamily="34" charset="0"/>
              <a:cs typeface="Arial" charset="0"/>
            </a:endParaRPr>
          </a:p>
        </p:txBody>
      </p:sp>
      <p:cxnSp>
        <p:nvCxnSpPr>
          <p:cNvPr id="9" name="Forma 8"/>
          <p:cNvCxnSpPr>
            <a:stCxn id="7" idx="1"/>
            <a:endCxn id="6" idx="1"/>
          </p:cNvCxnSpPr>
          <p:nvPr/>
        </p:nvCxnSpPr>
        <p:spPr>
          <a:xfrm rot="10800000" flipV="1">
            <a:off x="1919288" y="1962151"/>
            <a:ext cx="12700" cy="2608263"/>
          </a:xfrm>
          <a:prstGeom prst="bentConnector3">
            <a:avLst>
              <a:gd name="adj1" fmla="val 1800000"/>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1919288" y="5497514"/>
            <a:ext cx="3097212" cy="523875"/>
          </a:xfrm>
          <a:prstGeom prst="rect">
            <a:avLst/>
          </a:prstGeom>
          <a:ln>
            <a:solidFill>
              <a:schemeClr val="accent1">
                <a:shade val="50000"/>
              </a:schemeClr>
            </a:solidFill>
          </a:ln>
        </p:spPr>
        <p:txBody>
          <a:bodyPr>
            <a:spAutoFit/>
          </a:bodyPr>
          <a:lstStyle/>
          <a:p>
            <a:pPr algn="just" eaLnBrk="1" hangingPunct="1">
              <a:defRPr/>
            </a:pPr>
            <a:r>
              <a:rPr lang="en-US" sz="1400" b="1" dirty="0">
                <a:latin typeface="Trebuchet MS" pitchFamily="34" charset="0"/>
                <a:cs typeface="Arial" charset="0"/>
              </a:rPr>
              <a:t>29 </a:t>
            </a:r>
            <a:r>
              <a:rPr lang="en-US" sz="1400" b="1" dirty="0" err="1">
                <a:latin typeface="Trebuchet MS" pitchFamily="34" charset="0"/>
                <a:cs typeface="Arial" charset="0"/>
              </a:rPr>
              <a:t>Giugno</a:t>
            </a:r>
            <a:r>
              <a:rPr lang="en-US" sz="1400" b="1" dirty="0">
                <a:latin typeface="Trebuchet MS" pitchFamily="34" charset="0"/>
                <a:cs typeface="Arial" charset="0"/>
              </a:rPr>
              <a:t> 2011 A Budget for Europe 2020 </a:t>
            </a:r>
            <a:r>
              <a:rPr lang="en-US" sz="1400" dirty="0">
                <a:latin typeface="Trebuchet MS" pitchFamily="34" charset="0"/>
                <a:cs typeface="Arial" charset="0"/>
              </a:rPr>
              <a:t>(</a:t>
            </a:r>
            <a:r>
              <a:rPr lang="en-US" sz="1400" b="1" u="sng" dirty="0">
                <a:latin typeface="Trebuchet MS" pitchFamily="34" charset="0"/>
                <a:cs typeface="Arial" charset="0"/>
              </a:rPr>
              <a:t>COMUNICAZIONE</a:t>
            </a:r>
            <a:r>
              <a:rPr lang="en-US" sz="1400" dirty="0">
                <a:latin typeface="Trebuchet MS" pitchFamily="34" charset="0"/>
                <a:cs typeface="Arial" charset="0"/>
              </a:rPr>
              <a:t>) </a:t>
            </a:r>
            <a:endParaRPr lang="it-IT" sz="1400" dirty="0">
              <a:latin typeface="Trebuchet MS" pitchFamily="34" charset="0"/>
              <a:cs typeface="Arial" charset="0"/>
            </a:endParaRPr>
          </a:p>
        </p:txBody>
      </p:sp>
      <p:cxnSp>
        <p:nvCxnSpPr>
          <p:cNvPr id="14" name="Connettore 4 13"/>
          <p:cNvCxnSpPr>
            <a:stCxn id="6" idx="1"/>
            <a:endCxn id="10" idx="1"/>
          </p:cNvCxnSpPr>
          <p:nvPr/>
        </p:nvCxnSpPr>
        <p:spPr>
          <a:xfrm rot="10800000" flipV="1">
            <a:off x="1919288" y="4570414"/>
            <a:ext cx="12700" cy="1189037"/>
          </a:xfrm>
          <a:prstGeom prst="bentConnector3">
            <a:avLst>
              <a:gd name="adj1" fmla="val 1800000"/>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919289" y="2690814"/>
            <a:ext cx="2663825" cy="954087"/>
          </a:xfrm>
          <a:prstGeom prst="rect">
            <a:avLst/>
          </a:prstGeom>
          <a:ln>
            <a:solidFill>
              <a:schemeClr val="accent1">
                <a:shade val="50000"/>
              </a:schemeClr>
            </a:solidFill>
          </a:ln>
        </p:spPr>
        <p:txBody>
          <a:bodyPr>
            <a:spAutoFit/>
          </a:bodyPr>
          <a:lstStyle/>
          <a:p>
            <a:pPr algn="just" eaLnBrk="1" hangingPunct="1">
              <a:defRPr/>
            </a:pPr>
            <a:r>
              <a:rPr lang="it-IT" sz="1400" dirty="0">
                <a:latin typeface="Trebuchet MS" pitchFamily="34" charset="0"/>
                <a:cs typeface="Arial" charset="0"/>
              </a:rPr>
              <a:t>3 Marzo 2010 Europa 2020: una strategia per una Europa intelligente, sostenibile e inclusiva (</a:t>
            </a:r>
            <a:r>
              <a:rPr lang="it-IT" sz="1400" b="1" u="sng" dirty="0">
                <a:latin typeface="Trebuchet MS" pitchFamily="34" charset="0"/>
                <a:cs typeface="Arial" charset="0"/>
              </a:rPr>
              <a:t>COMUNICAZIONE</a:t>
            </a:r>
            <a:r>
              <a:rPr lang="it-IT" sz="1400" dirty="0">
                <a:latin typeface="Trebuchet MS" pitchFamily="34" charset="0"/>
                <a:cs typeface="Arial" charset="0"/>
              </a:rPr>
              <a:t>)</a:t>
            </a:r>
          </a:p>
        </p:txBody>
      </p:sp>
      <p:cxnSp>
        <p:nvCxnSpPr>
          <p:cNvPr id="21" name="Connettore 4 20"/>
          <p:cNvCxnSpPr>
            <a:stCxn id="7" idx="1"/>
            <a:endCxn id="18" idx="1"/>
          </p:cNvCxnSpPr>
          <p:nvPr/>
        </p:nvCxnSpPr>
        <p:spPr>
          <a:xfrm rot="10800000" flipV="1">
            <a:off x="1919288" y="1962150"/>
            <a:ext cx="12700" cy="1206500"/>
          </a:xfrm>
          <a:prstGeom prst="bentConnector3">
            <a:avLst>
              <a:gd name="adj1" fmla="val 1800000"/>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22" name="Rettangolo 21"/>
          <p:cNvSpPr/>
          <p:nvPr/>
        </p:nvSpPr>
        <p:spPr>
          <a:xfrm>
            <a:off x="5303838" y="1484314"/>
            <a:ext cx="3384550" cy="1169987"/>
          </a:xfrm>
          <a:prstGeom prst="rect">
            <a:avLst/>
          </a:prstGeom>
          <a:ln>
            <a:solidFill>
              <a:schemeClr val="accent1">
                <a:shade val="50000"/>
              </a:schemeClr>
            </a:solidFill>
          </a:ln>
        </p:spPr>
        <p:txBody>
          <a:bodyPr>
            <a:spAutoFit/>
          </a:bodyPr>
          <a:lstStyle/>
          <a:p>
            <a:pPr algn="just" eaLnBrk="1" hangingPunct="1">
              <a:defRPr/>
            </a:pPr>
            <a:r>
              <a:rPr lang="en-US" sz="1400" b="1" dirty="0">
                <a:latin typeface="Trebuchet MS" pitchFamily="34" charset="0"/>
                <a:cs typeface="Arial" charset="0"/>
              </a:rPr>
              <a:t>Working Paper, </a:t>
            </a:r>
            <a:r>
              <a:rPr lang="en-US" sz="1400" b="1" dirty="0" err="1">
                <a:latin typeface="Trebuchet MS" pitchFamily="34" charset="0"/>
                <a:cs typeface="Arial" charset="0"/>
              </a:rPr>
              <a:t>negoziazioni</a:t>
            </a:r>
            <a:r>
              <a:rPr lang="en-US" sz="1400" b="1" dirty="0">
                <a:latin typeface="Trebuchet MS" pitchFamily="34" charset="0"/>
                <a:cs typeface="Arial" charset="0"/>
              </a:rPr>
              <a:t>, </a:t>
            </a:r>
            <a:r>
              <a:rPr lang="en-US" sz="1400" b="1" dirty="0" err="1">
                <a:latin typeface="Trebuchet MS" pitchFamily="34" charset="0"/>
                <a:cs typeface="Arial" charset="0"/>
              </a:rPr>
              <a:t>accordi</a:t>
            </a:r>
            <a:r>
              <a:rPr lang="en-US" sz="1400" b="1" dirty="0">
                <a:latin typeface="Trebuchet MS" pitchFamily="34" charset="0"/>
                <a:cs typeface="Arial" charset="0"/>
              </a:rPr>
              <a:t> inter-</a:t>
            </a:r>
            <a:r>
              <a:rPr lang="en-US" sz="1400" b="1" dirty="0" err="1">
                <a:latin typeface="Trebuchet MS" pitchFamily="34" charset="0"/>
                <a:cs typeface="Arial" charset="0"/>
              </a:rPr>
              <a:t>istituzionali</a:t>
            </a:r>
            <a:r>
              <a:rPr lang="en-US" sz="1400" b="1" dirty="0">
                <a:latin typeface="Trebuchet MS" pitchFamily="34" charset="0"/>
                <a:cs typeface="Arial" charset="0"/>
              </a:rPr>
              <a:t>, </a:t>
            </a:r>
            <a:r>
              <a:rPr lang="en-US" sz="1400" b="1" dirty="0" err="1">
                <a:latin typeface="Trebuchet MS" pitchFamily="34" charset="0"/>
                <a:cs typeface="Arial" charset="0"/>
              </a:rPr>
              <a:t>decisioni</a:t>
            </a:r>
            <a:r>
              <a:rPr lang="en-US" sz="1400" b="1" dirty="0">
                <a:latin typeface="Trebuchet MS" pitchFamily="34" charset="0"/>
                <a:cs typeface="Arial" charset="0"/>
              </a:rPr>
              <a:t>, </a:t>
            </a:r>
            <a:r>
              <a:rPr lang="en-US" sz="1400" b="1" dirty="0" err="1">
                <a:latin typeface="Trebuchet MS" pitchFamily="34" charset="0"/>
                <a:cs typeface="Arial" charset="0"/>
              </a:rPr>
              <a:t>ecc</a:t>
            </a:r>
            <a:r>
              <a:rPr lang="en-US" sz="1400" b="1" dirty="0">
                <a:latin typeface="Trebuchet MS" pitchFamily="34" charset="0"/>
                <a:cs typeface="Arial" charset="0"/>
              </a:rPr>
              <a:t>. </a:t>
            </a:r>
            <a:r>
              <a:rPr lang="en-US" sz="1400" b="1" dirty="0" err="1">
                <a:latin typeface="Trebuchet MS" pitchFamily="34" charset="0"/>
                <a:cs typeface="Arial" charset="0"/>
              </a:rPr>
              <a:t>fino</a:t>
            </a:r>
            <a:r>
              <a:rPr lang="en-US" sz="1400" b="1" dirty="0">
                <a:latin typeface="Trebuchet MS" pitchFamily="34" charset="0"/>
                <a:cs typeface="Arial" charset="0"/>
              </a:rPr>
              <a:t> a </a:t>
            </a:r>
            <a:r>
              <a:rPr lang="en-US" sz="1400" b="1" dirty="0" err="1">
                <a:latin typeface="Trebuchet MS" pitchFamily="34" charset="0"/>
                <a:cs typeface="Arial" charset="0"/>
              </a:rPr>
              <a:t>giungere</a:t>
            </a:r>
            <a:r>
              <a:rPr lang="en-US" sz="1400" b="1" dirty="0">
                <a:latin typeface="Trebuchet MS" pitchFamily="34" charset="0"/>
                <a:cs typeface="Arial" charset="0"/>
              </a:rPr>
              <a:t> al </a:t>
            </a:r>
            <a:r>
              <a:rPr lang="en-US" sz="1400" b="1" dirty="0" err="1">
                <a:latin typeface="Trebuchet MS" pitchFamily="34" charset="0"/>
                <a:cs typeface="Arial" charset="0"/>
              </a:rPr>
              <a:t>Regolamento</a:t>
            </a:r>
            <a:r>
              <a:rPr lang="en-US" sz="1400" b="1" dirty="0">
                <a:latin typeface="Trebuchet MS" pitchFamily="34" charset="0"/>
                <a:cs typeface="Arial" charset="0"/>
              </a:rPr>
              <a:t> </a:t>
            </a:r>
            <a:r>
              <a:rPr lang="en-US" sz="1400" b="1" dirty="0" err="1">
                <a:latin typeface="Trebuchet MS" pitchFamily="34" charset="0"/>
                <a:cs typeface="Arial" charset="0"/>
              </a:rPr>
              <a:t>finanziario</a:t>
            </a:r>
            <a:r>
              <a:rPr lang="en-US" sz="1400" b="1" dirty="0">
                <a:latin typeface="Trebuchet MS" pitchFamily="34" charset="0"/>
                <a:cs typeface="Arial" charset="0"/>
              </a:rPr>
              <a:t> </a:t>
            </a:r>
            <a:r>
              <a:rPr lang="en-US" sz="1400" b="1" dirty="0" err="1">
                <a:latin typeface="Trebuchet MS" pitchFamily="34" charset="0"/>
                <a:cs typeface="Arial" charset="0"/>
              </a:rPr>
              <a:t>definitivo</a:t>
            </a:r>
            <a:r>
              <a:rPr lang="en-US" sz="1400" b="1" dirty="0">
                <a:latin typeface="Trebuchet MS" pitchFamily="34" charset="0"/>
                <a:cs typeface="Arial" charset="0"/>
              </a:rPr>
              <a:t> per la </a:t>
            </a:r>
            <a:r>
              <a:rPr lang="en-US" sz="1400" b="1" dirty="0" err="1">
                <a:latin typeface="Trebuchet MS" pitchFamily="34" charset="0"/>
                <a:cs typeface="Arial" charset="0"/>
              </a:rPr>
              <a:t>programmazione</a:t>
            </a:r>
            <a:r>
              <a:rPr lang="en-US" sz="1400" b="1" dirty="0">
                <a:latin typeface="Trebuchet MS" pitchFamily="34" charset="0"/>
                <a:cs typeface="Arial" charset="0"/>
              </a:rPr>
              <a:t> </a:t>
            </a:r>
            <a:r>
              <a:rPr lang="en-US" sz="1400" b="1" dirty="0" err="1">
                <a:latin typeface="Trebuchet MS" pitchFamily="34" charset="0"/>
                <a:cs typeface="Arial" charset="0"/>
              </a:rPr>
              <a:t>pluriennale</a:t>
            </a:r>
            <a:r>
              <a:rPr lang="en-US" sz="1400" b="1" dirty="0">
                <a:latin typeface="Trebuchet MS" pitchFamily="34" charset="0"/>
                <a:cs typeface="Arial" charset="0"/>
              </a:rPr>
              <a:t> 2014-2020</a:t>
            </a:r>
            <a:endParaRPr lang="it-IT" sz="1400" dirty="0">
              <a:latin typeface="Trebuchet MS" pitchFamily="34" charset="0"/>
              <a:cs typeface="Arial" charset="0"/>
            </a:endParaRPr>
          </a:p>
        </p:txBody>
      </p:sp>
      <p:cxnSp>
        <p:nvCxnSpPr>
          <p:cNvPr id="24" name="Connettore 4 23"/>
          <p:cNvCxnSpPr>
            <a:stCxn id="10" idx="3"/>
            <a:endCxn id="22" idx="1"/>
          </p:cNvCxnSpPr>
          <p:nvPr/>
        </p:nvCxnSpPr>
        <p:spPr>
          <a:xfrm flipV="1">
            <a:off x="5016500" y="2068514"/>
            <a:ext cx="287338" cy="3690937"/>
          </a:xfrm>
          <a:prstGeom prst="bentConnector3">
            <a:avLst>
              <a:gd name="adj1" fmla="val 50000"/>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5303839" y="3556001"/>
            <a:ext cx="3095625" cy="523875"/>
          </a:xfrm>
          <a:prstGeom prst="rect">
            <a:avLst/>
          </a:prstGeom>
          <a:ln>
            <a:solidFill>
              <a:schemeClr val="accent1">
                <a:shade val="50000"/>
              </a:schemeClr>
            </a:solidFill>
          </a:ln>
        </p:spPr>
        <p:txBody>
          <a:bodyPr>
            <a:spAutoFit/>
          </a:bodyPr>
          <a:lstStyle/>
          <a:p>
            <a:pPr eaLnBrk="1" hangingPunct="1">
              <a:defRPr/>
            </a:pPr>
            <a:r>
              <a:rPr lang="en-US" sz="1400" b="1" dirty="0">
                <a:latin typeface="Trebuchet MS" pitchFamily="34" charset="0"/>
                <a:cs typeface="Arial" charset="0"/>
              </a:rPr>
              <a:t>DECISIONI </a:t>
            </a:r>
            <a:r>
              <a:rPr lang="en-US" sz="1400" b="1" dirty="0" err="1">
                <a:latin typeface="Trebuchet MS" pitchFamily="34" charset="0"/>
                <a:cs typeface="Arial" charset="0"/>
              </a:rPr>
              <a:t>che</a:t>
            </a:r>
            <a:r>
              <a:rPr lang="en-US" sz="1400" b="1" dirty="0">
                <a:latin typeface="Trebuchet MS" pitchFamily="34" charset="0"/>
                <a:cs typeface="Arial" charset="0"/>
              </a:rPr>
              <a:t> </a:t>
            </a:r>
            <a:r>
              <a:rPr lang="en-US" sz="1400" b="1" dirty="0" err="1">
                <a:latin typeface="Trebuchet MS" pitchFamily="34" charset="0"/>
                <a:cs typeface="Arial" charset="0"/>
              </a:rPr>
              <a:t>istituiscono</a:t>
            </a:r>
            <a:r>
              <a:rPr lang="en-US" sz="1400" b="1" dirty="0">
                <a:latin typeface="Trebuchet MS" pitchFamily="34" charset="0"/>
                <a:cs typeface="Arial" charset="0"/>
              </a:rPr>
              <a:t> i </a:t>
            </a:r>
            <a:r>
              <a:rPr lang="en-US" sz="1400" b="1" dirty="0" err="1">
                <a:latin typeface="Trebuchet MS" pitchFamily="34" charset="0"/>
                <a:cs typeface="Arial" charset="0"/>
              </a:rPr>
              <a:t>singoli</a:t>
            </a:r>
            <a:r>
              <a:rPr lang="en-US" sz="1400" b="1" dirty="0">
                <a:latin typeface="Trebuchet MS" pitchFamily="34" charset="0"/>
                <a:cs typeface="Arial" charset="0"/>
              </a:rPr>
              <a:t> </a:t>
            </a:r>
            <a:r>
              <a:rPr lang="en-US" sz="1400" b="1" dirty="0" err="1">
                <a:latin typeface="Trebuchet MS" pitchFamily="34" charset="0"/>
                <a:cs typeface="Arial" charset="0"/>
              </a:rPr>
              <a:t>programmi</a:t>
            </a:r>
            <a:endParaRPr lang="it-IT" sz="1400" dirty="0">
              <a:latin typeface="Trebuchet MS" pitchFamily="34" charset="0"/>
              <a:cs typeface="Arial" charset="0"/>
            </a:endParaRPr>
          </a:p>
        </p:txBody>
      </p:sp>
      <p:cxnSp>
        <p:nvCxnSpPr>
          <p:cNvPr id="27" name="Connettore 2 26"/>
          <p:cNvCxnSpPr/>
          <p:nvPr/>
        </p:nvCxnSpPr>
        <p:spPr>
          <a:xfrm flipH="1">
            <a:off x="6832600" y="2690814"/>
            <a:ext cx="19050" cy="865187"/>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29" name="Rettangolo 28"/>
          <p:cNvSpPr/>
          <p:nvPr/>
        </p:nvSpPr>
        <p:spPr>
          <a:xfrm>
            <a:off x="5303839" y="4489451"/>
            <a:ext cx="3095625" cy="307975"/>
          </a:xfrm>
          <a:prstGeom prst="rect">
            <a:avLst/>
          </a:prstGeom>
          <a:ln>
            <a:solidFill>
              <a:schemeClr val="accent1">
                <a:shade val="50000"/>
              </a:schemeClr>
            </a:solidFill>
          </a:ln>
        </p:spPr>
        <p:txBody>
          <a:bodyPr>
            <a:spAutoFit/>
          </a:bodyPr>
          <a:lstStyle/>
          <a:p>
            <a:pPr eaLnBrk="1" hangingPunct="1">
              <a:defRPr/>
            </a:pPr>
            <a:r>
              <a:rPr lang="en-US" sz="1400" b="1" dirty="0">
                <a:latin typeface="Trebuchet MS" pitchFamily="34" charset="0"/>
                <a:cs typeface="Arial" charset="0"/>
              </a:rPr>
              <a:t>Call for Proposals, Call for Tenders</a:t>
            </a:r>
            <a:endParaRPr lang="it-IT" sz="1400" dirty="0">
              <a:latin typeface="Trebuchet MS" pitchFamily="34" charset="0"/>
              <a:cs typeface="Arial" charset="0"/>
            </a:endParaRPr>
          </a:p>
        </p:txBody>
      </p:sp>
      <p:cxnSp>
        <p:nvCxnSpPr>
          <p:cNvPr id="31" name="Connettore 2 30"/>
          <p:cNvCxnSpPr>
            <a:stCxn id="25" idx="2"/>
            <a:endCxn id="29" idx="0"/>
          </p:cNvCxnSpPr>
          <p:nvPr/>
        </p:nvCxnSpPr>
        <p:spPr>
          <a:xfrm>
            <a:off x="6851650" y="4079876"/>
            <a:ext cx="0" cy="409575"/>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32" name="Rettangolo arrotondato 31"/>
          <p:cNvSpPr/>
          <p:nvPr/>
        </p:nvSpPr>
        <p:spPr>
          <a:xfrm>
            <a:off x="8832851" y="3357564"/>
            <a:ext cx="1655763" cy="18002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600" dirty="0"/>
              <a:t>Regolamenti</a:t>
            </a:r>
          </a:p>
          <a:p>
            <a:pPr algn="ctr" eaLnBrk="1" hangingPunct="1">
              <a:defRPr/>
            </a:pPr>
            <a:r>
              <a:rPr lang="it-IT" sz="1600" dirty="0"/>
              <a:t>Decisioni</a:t>
            </a:r>
          </a:p>
          <a:p>
            <a:pPr algn="ctr" eaLnBrk="1" hangingPunct="1">
              <a:defRPr/>
            </a:pPr>
            <a:r>
              <a:rPr lang="it-IT" sz="1600" dirty="0"/>
              <a:t>Direttive</a:t>
            </a:r>
          </a:p>
          <a:p>
            <a:pPr algn="ctr" eaLnBrk="1" hangingPunct="1">
              <a:defRPr/>
            </a:pPr>
            <a:r>
              <a:rPr lang="it-IT" sz="1600" dirty="0"/>
              <a:t>Comunicazioni</a:t>
            </a:r>
          </a:p>
          <a:p>
            <a:pPr algn="ctr" eaLnBrk="1" hangingPunct="1">
              <a:defRPr/>
            </a:pPr>
            <a:r>
              <a:rPr lang="it-IT" sz="1600" dirty="0"/>
              <a:t>Libri Bianchi</a:t>
            </a:r>
          </a:p>
          <a:p>
            <a:pPr algn="ctr" eaLnBrk="1" hangingPunct="1">
              <a:defRPr/>
            </a:pPr>
            <a:r>
              <a:rPr lang="it-IT" sz="1600" dirty="0"/>
              <a:t>Libri Verdi</a:t>
            </a:r>
          </a:p>
          <a:p>
            <a:pPr algn="ctr" eaLnBrk="1" hangingPunct="1">
              <a:defRPr/>
            </a:pPr>
            <a:r>
              <a:rPr lang="it-IT" sz="1600" dirty="0"/>
              <a:t>Ecc.</a:t>
            </a:r>
          </a:p>
        </p:txBody>
      </p:sp>
      <p:cxnSp>
        <p:nvCxnSpPr>
          <p:cNvPr id="34" name="Connettore 2 33"/>
          <p:cNvCxnSpPr>
            <a:stCxn id="25" idx="3"/>
            <a:endCxn id="32" idx="1"/>
          </p:cNvCxnSpPr>
          <p:nvPr/>
        </p:nvCxnSpPr>
        <p:spPr>
          <a:xfrm>
            <a:off x="8399464" y="3817939"/>
            <a:ext cx="433387" cy="439737"/>
          </a:xfrm>
          <a:prstGeom prst="straightConnector1">
            <a:avLst/>
          </a:prstGeom>
          <a:ln>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V="1">
            <a:off x="8399464" y="4292600"/>
            <a:ext cx="433387" cy="387350"/>
          </a:xfrm>
          <a:prstGeom prst="straightConnector1">
            <a:avLst/>
          </a:prstGeom>
          <a:ln>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20"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7986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2279650" y="2133601"/>
            <a:ext cx="7920038" cy="2663825"/>
          </a:xfrm>
          <a:prstGeom prst="rect">
            <a:avLst/>
          </a:prstGeom>
          <a:solidFill>
            <a:schemeClr val="accent6"/>
          </a:solidFill>
          <a:ln w="9525">
            <a:noFill/>
            <a:miter lim="800000"/>
            <a:headEnd/>
            <a:tailEnd/>
          </a:ln>
        </p:spPr>
        <p:txBody>
          <a:bodyPr anchor="ctr"/>
          <a:lstStyle/>
          <a:p>
            <a:pPr algn="ctr" eaLnBrk="1" hangingPunct="1">
              <a:defRPr/>
            </a:pPr>
            <a:r>
              <a:rPr lang="it-IT" sz="3000" b="1" dirty="0">
                <a:solidFill>
                  <a:schemeClr val="bg1"/>
                </a:solidFill>
                <a:latin typeface="Tahoma" pitchFamily="34" charset="0"/>
                <a:ea typeface="+mj-ea"/>
                <a:cs typeface="Tahoma" pitchFamily="34" charset="0"/>
              </a:rPr>
              <a:t>Le tipologie </a:t>
            </a:r>
          </a:p>
          <a:p>
            <a:pPr algn="ctr" eaLnBrk="1" hangingPunct="1">
              <a:defRPr/>
            </a:pPr>
            <a:r>
              <a:rPr lang="it-IT" sz="3000" b="1" dirty="0">
                <a:solidFill>
                  <a:schemeClr val="bg1"/>
                </a:solidFill>
                <a:latin typeface="Tahoma" pitchFamily="34" charset="0"/>
                <a:ea typeface="+mj-ea"/>
                <a:cs typeface="Tahoma" pitchFamily="34" charset="0"/>
              </a:rPr>
              <a:t>di finanziamento comunitario</a:t>
            </a:r>
          </a:p>
        </p:txBody>
      </p:sp>
    </p:spTree>
    <p:extLst>
      <p:ext uri="{BB962C8B-B14F-4D97-AF65-F5344CB8AC3E}">
        <p14:creationId xmlns:p14="http://schemas.microsoft.com/office/powerpoint/2010/main" val="1533928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ctrTitle"/>
          </p:nvPr>
        </p:nvSpPr>
        <p:spPr>
          <a:xfrm>
            <a:off x="2239963" y="404814"/>
            <a:ext cx="7772400" cy="434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Breve introduzione</a:t>
            </a:r>
          </a:p>
        </p:txBody>
      </p:sp>
      <p:sp>
        <p:nvSpPr>
          <p:cNvPr id="3075" name="Rectangle 8"/>
          <p:cNvSpPr>
            <a:spLocks noChangeArrowheads="1"/>
          </p:cNvSpPr>
          <p:nvPr/>
        </p:nvSpPr>
        <p:spPr bwMode="auto">
          <a:xfrm>
            <a:off x="1801813" y="1531939"/>
            <a:ext cx="8642350" cy="4154487"/>
          </a:xfrm>
          <a:prstGeom prst="rect">
            <a:avLst/>
          </a:prstGeom>
          <a:noFill/>
          <a:ln w="9525">
            <a:noFill/>
            <a:miter lim="800000"/>
            <a:headEnd/>
            <a:tailEnd/>
          </a:ln>
        </p:spPr>
        <p:txBody>
          <a:bodyPr anchor="ctr">
            <a:spAutoFit/>
          </a:bodyPr>
          <a:lstStyle/>
          <a:p>
            <a:pPr algn="just" eaLnBrk="1" hangingPunct="1">
              <a:defRPr/>
            </a:pPr>
            <a:r>
              <a:rPr lang="it-IT" sz="2200" dirty="0">
                <a:latin typeface="Trebuchet MS" pitchFamily="34" charset="0"/>
                <a:cs typeface="Arial" charset="0"/>
              </a:rPr>
              <a:t>I Programmi Comunitari sono stati creati con l'obiettivo di coinvolgere, attraverso finanziamenti a fondo perduto, il settore pubblico e quello privato </a:t>
            </a:r>
            <a:r>
              <a:rPr lang="it-IT" sz="2200" b="1" dirty="0">
                <a:solidFill>
                  <a:schemeClr val="accent6"/>
                </a:solidFill>
                <a:latin typeface="Trebuchet MS" pitchFamily="34" charset="0"/>
                <a:cs typeface="Arial" charset="0"/>
              </a:rPr>
              <a:t>nello sviluppo di alcuni </a:t>
            </a:r>
            <a:r>
              <a:rPr lang="it-IT" sz="2200" b="1" u="sng" dirty="0">
                <a:solidFill>
                  <a:schemeClr val="accent6"/>
                </a:solidFill>
                <a:latin typeface="Trebuchet MS" pitchFamily="34" charset="0"/>
                <a:cs typeface="Arial" charset="0"/>
              </a:rPr>
              <a:t>settori</a:t>
            </a:r>
            <a:r>
              <a:rPr lang="it-IT" sz="2200" b="1" dirty="0">
                <a:solidFill>
                  <a:schemeClr val="accent6"/>
                </a:solidFill>
                <a:latin typeface="Trebuchet MS" pitchFamily="34" charset="0"/>
                <a:cs typeface="Arial" charset="0"/>
              </a:rPr>
              <a:t> ritenuti particolarmente importanti per il raggiungimento di determinati obiettivi.</a:t>
            </a:r>
            <a:r>
              <a:rPr lang="it-IT" sz="2200" dirty="0">
                <a:latin typeface="Trebuchet MS" pitchFamily="34" charset="0"/>
                <a:cs typeface="Arial" charset="0"/>
              </a:rPr>
              <a:t> </a:t>
            </a:r>
          </a:p>
          <a:p>
            <a:pPr algn="just" eaLnBrk="1" hangingPunct="1">
              <a:defRPr/>
            </a:pPr>
            <a:endParaRPr lang="it-IT" sz="2200" dirty="0">
              <a:latin typeface="Trebuchet MS" pitchFamily="34" charset="0"/>
              <a:cs typeface="Arial" charset="0"/>
            </a:endParaRPr>
          </a:p>
          <a:p>
            <a:pPr algn="just">
              <a:defRPr/>
            </a:pPr>
            <a:endParaRPr lang="it-IT" sz="2200" dirty="0">
              <a:latin typeface="Trebuchet MS" pitchFamily="34" charset="0"/>
              <a:cs typeface="Arial" charset="0"/>
            </a:endParaRPr>
          </a:p>
          <a:p>
            <a:pPr algn="just">
              <a:defRPr/>
            </a:pPr>
            <a:r>
              <a:rPr lang="it-IT" sz="2200" dirty="0">
                <a:latin typeface="Trebuchet MS" pitchFamily="34" charset="0"/>
                <a:cs typeface="Arial" charset="0"/>
              </a:rPr>
              <a:t>I Programmi vengono gestiti dalle rispettive </a:t>
            </a:r>
            <a:r>
              <a:rPr lang="it-IT" sz="2200" b="1" u="sng" dirty="0">
                <a:latin typeface="Trebuchet MS" pitchFamily="34" charset="0"/>
                <a:cs typeface="Arial" charset="0"/>
              </a:rPr>
              <a:t>Direzioni Generali </a:t>
            </a:r>
            <a:r>
              <a:rPr lang="it-IT" sz="2200" dirty="0">
                <a:latin typeface="Trebuchet MS" pitchFamily="34" charset="0"/>
                <a:cs typeface="Arial" charset="0"/>
              </a:rPr>
              <a:t>che operano per </a:t>
            </a:r>
            <a:r>
              <a:rPr lang="it-IT" sz="2200" b="1" u="sng" dirty="0">
                <a:latin typeface="Trebuchet MS" pitchFamily="34" charset="0"/>
                <a:cs typeface="Arial" charset="0"/>
              </a:rPr>
              <a:t>competenze</a:t>
            </a:r>
            <a:r>
              <a:rPr lang="it-IT" sz="2200" dirty="0">
                <a:latin typeface="Trebuchet MS" pitchFamily="34" charset="0"/>
                <a:cs typeface="Arial" charset="0"/>
              </a:rPr>
              <a:t>: sono stati quindi istituiti programmi che erogano finanziamenti per favorire progetti per l'apprendimento e la formazione, lo sviluppo e l'energia, le politiche comunitarie e sociali, la sanità, ecc...</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7918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7"/>
          <p:cNvSpPr>
            <a:spLocks noGrp="1" noChangeArrowheads="1"/>
          </p:cNvSpPr>
          <p:nvPr>
            <p:ph type="title"/>
          </p:nvPr>
        </p:nvSpPr>
        <p:spPr>
          <a:xfrm>
            <a:off x="1981200" y="274638"/>
            <a:ext cx="8229600" cy="417512"/>
          </a:xfrm>
          <a:solidFill>
            <a:schemeClr val="accent6"/>
          </a:solidFill>
        </p:spPr>
        <p:txBody>
          <a:bodyPr>
            <a:normAutofit fontScale="90000"/>
          </a:bodyPr>
          <a:lstStyle/>
          <a:p>
            <a:pPr eaLnBrk="1" hangingPunct="1">
              <a:defRPr/>
            </a:pPr>
            <a:r>
              <a:rPr lang="it-IT" sz="2400" dirty="0">
                <a:solidFill>
                  <a:schemeClr val="bg1"/>
                </a:solidFill>
                <a:latin typeface="Tahoma" pitchFamily="34" charset="0"/>
                <a:cs typeface="Tahoma" pitchFamily="34" charset="0"/>
              </a:rPr>
              <a:t>Le Direzioni Generali (tutte)</a:t>
            </a:r>
          </a:p>
        </p:txBody>
      </p:sp>
      <p:sp>
        <p:nvSpPr>
          <p:cNvPr id="42" name="Segnaposto contenuto 41"/>
          <p:cNvSpPr>
            <a:spLocks noGrp="1"/>
          </p:cNvSpPr>
          <p:nvPr>
            <p:ph sz="half" idx="1"/>
          </p:nvPr>
        </p:nvSpPr>
        <p:spPr>
          <a:xfrm>
            <a:off x="1993901" y="1123951"/>
            <a:ext cx="3827463" cy="5184775"/>
          </a:xfrm>
        </p:spPr>
        <p:txBody>
          <a:bodyPr rtlCol="0">
            <a:normAutofit fontScale="40000" lnSpcReduction="20000"/>
          </a:bodyPr>
          <a:lstStyle/>
          <a:p>
            <a:pPr>
              <a:lnSpc>
                <a:spcPct val="120000"/>
              </a:lnSpc>
              <a:defRPr/>
            </a:pPr>
            <a:r>
              <a:rPr lang="it-IT" sz="2500" dirty="0">
                <a:latin typeface="Trebuchet MS" pitchFamily="34" charset="0"/>
              </a:rPr>
              <a:t>Affari economici e finanziari (ECFIN)</a:t>
            </a:r>
          </a:p>
          <a:p>
            <a:pPr>
              <a:lnSpc>
                <a:spcPct val="120000"/>
              </a:lnSpc>
              <a:defRPr/>
            </a:pPr>
            <a:r>
              <a:rPr lang="it-IT" sz="2500" dirty="0">
                <a:latin typeface="Trebuchet MS" pitchFamily="34" charset="0"/>
              </a:rPr>
              <a:t>Affari interni (HOME)</a:t>
            </a:r>
          </a:p>
          <a:p>
            <a:pPr>
              <a:lnSpc>
                <a:spcPct val="120000"/>
              </a:lnSpc>
              <a:defRPr/>
            </a:pPr>
            <a:r>
              <a:rPr lang="it-IT" sz="2500" dirty="0">
                <a:latin typeface="Trebuchet MS" pitchFamily="34" charset="0"/>
              </a:rPr>
              <a:t>Affari marittimi e pesca (MARE)</a:t>
            </a:r>
          </a:p>
          <a:p>
            <a:pPr>
              <a:lnSpc>
                <a:spcPct val="120000"/>
              </a:lnSpc>
              <a:defRPr/>
            </a:pPr>
            <a:r>
              <a:rPr lang="it-IT" sz="2500" dirty="0">
                <a:latin typeface="Trebuchet MS" pitchFamily="34" charset="0"/>
              </a:rPr>
              <a:t>Agricoltura e sviluppo rurale (AGRI) </a:t>
            </a:r>
          </a:p>
          <a:p>
            <a:pPr>
              <a:lnSpc>
                <a:spcPct val="120000"/>
              </a:lnSpc>
              <a:defRPr/>
            </a:pPr>
            <a:r>
              <a:rPr lang="it-IT" sz="2500" b="1" dirty="0">
                <a:solidFill>
                  <a:srgbClr val="0070C0"/>
                </a:solidFill>
                <a:latin typeface="Trebuchet MS" pitchFamily="34" charset="0"/>
              </a:rPr>
              <a:t>Aiuti umanitari (ECHO) </a:t>
            </a:r>
            <a:endParaRPr lang="it-IT" sz="2500" dirty="0">
              <a:solidFill>
                <a:srgbClr val="0070C0"/>
              </a:solidFill>
              <a:latin typeface="Trebuchet MS" pitchFamily="34" charset="0"/>
            </a:endParaRPr>
          </a:p>
          <a:p>
            <a:pPr>
              <a:lnSpc>
                <a:spcPct val="120000"/>
              </a:lnSpc>
              <a:defRPr/>
            </a:pPr>
            <a:r>
              <a:rPr lang="it-IT" sz="2500" b="1" dirty="0">
                <a:solidFill>
                  <a:srgbClr val="0070C0"/>
                </a:solidFill>
                <a:latin typeface="Trebuchet MS" pitchFamily="34" charset="0"/>
              </a:rPr>
              <a:t>Allargamento (ELARG)</a:t>
            </a:r>
            <a:endParaRPr lang="it-IT" sz="2500" dirty="0">
              <a:solidFill>
                <a:srgbClr val="0070C0"/>
              </a:solidFill>
              <a:latin typeface="Trebuchet MS" pitchFamily="34" charset="0"/>
            </a:endParaRPr>
          </a:p>
          <a:p>
            <a:pPr>
              <a:lnSpc>
                <a:spcPct val="120000"/>
              </a:lnSpc>
              <a:defRPr/>
            </a:pPr>
            <a:r>
              <a:rPr lang="it-IT" sz="2500" dirty="0">
                <a:latin typeface="Trebuchet MS" pitchFamily="34" charset="0"/>
              </a:rPr>
              <a:t>Ambiente (ENV) </a:t>
            </a:r>
          </a:p>
          <a:p>
            <a:pPr>
              <a:lnSpc>
                <a:spcPct val="120000"/>
              </a:lnSpc>
              <a:defRPr/>
            </a:pPr>
            <a:r>
              <a:rPr lang="it-IT" sz="2500" dirty="0">
                <a:latin typeface="Trebuchet MS" pitchFamily="34" charset="0"/>
              </a:rPr>
              <a:t>Azione per il clima (</a:t>
            </a:r>
            <a:r>
              <a:rPr lang="it-IT" sz="2500" dirty="0" err="1">
                <a:latin typeface="Trebuchet MS" pitchFamily="34" charset="0"/>
              </a:rPr>
              <a:t>CLIMA</a:t>
            </a:r>
            <a:r>
              <a:rPr lang="it-IT" sz="2500" dirty="0">
                <a:latin typeface="Trebuchet MS" pitchFamily="34" charset="0"/>
              </a:rPr>
              <a:t>) </a:t>
            </a:r>
          </a:p>
          <a:p>
            <a:pPr>
              <a:lnSpc>
                <a:spcPct val="120000"/>
              </a:lnSpc>
              <a:defRPr/>
            </a:pPr>
            <a:r>
              <a:rPr lang="it-IT" sz="2500" dirty="0">
                <a:latin typeface="Trebuchet MS" pitchFamily="34" charset="0"/>
              </a:rPr>
              <a:t>Bilancio (BUDG)</a:t>
            </a:r>
          </a:p>
          <a:p>
            <a:pPr>
              <a:lnSpc>
                <a:spcPct val="120000"/>
              </a:lnSpc>
              <a:defRPr/>
            </a:pPr>
            <a:r>
              <a:rPr lang="it-IT" sz="2500" dirty="0">
                <a:latin typeface="Trebuchet MS" pitchFamily="34" charset="0"/>
              </a:rPr>
              <a:t>Centro comune di ricerca (JRC) </a:t>
            </a:r>
          </a:p>
          <a:p>
            <a:pPr>
              <a:lnSpc>
                <a:spcPct val="120000"/>
              </a:lnSpc>
              <a:defRPr/>
            </a:pPr>
            <a:r>
              <a:rPr lang="it-IT" sz="2500" dirty="0">
                <a:latin typeface="Trebuchet MS" pitchFamily="34" charset="0"/>
              </a:rPr>
              <a:t>Commercio (TRADE) </a:t>
            </a:r>
          </a:p>
          <a:p>
            <a:pPr>
              <a:lnSpc>
                <a:spcPct val="120000"/>
              </a:lnSpc>
              <a:defRPr/>
            </a:pPr>
            <a:r>
              <a:rPr lang="it-IT" sz="2500" dirty="0">
                <a:latin typeface="Trebuchet MS" pitchFamily="34" charset="0"/>
              </a:rPr>
              <a:t>Comunicazione (COMM) </a:t>
            </a:r>
          </a:p>
          <a:p>
            <a:pPr>
              <a:lnSpc>
                <a:spcPct val="120000"/>
              </a:lnSpc>
              <a:defRPr/>
            </a:pPr>
            <a:r>
              <a:rPr lang="it-IT" sz="2500" dirty="0">
                <a:latin typeface="Trebuchet MS" pitchFamily="34" charset="0"/>
              </a:rPr>
              <a:t>Concorrenza (COMP)</a:t>
            </a:r>
          </a:p>
          <a:p>
            <a:pPr>
              <a:lnSpc>
                <a:spcPct val="120000"/>
              </a:lnSpc>
              <a:defRPr/>
            </a:pPr>
            <a:r>
              <a:rPr lang="it-IT" sz="2500" dirty="0">
                <a:latin typeface="Trebuchet MS" pitchFamily="34" charset="0"/>
              </a:rPr>
              <a:t>Energia (ENER) </a:t>
            </a:r>
          </a:p>
          <a:p>
            <a:pPr>
              <a:lnSpc>
                <a:spcPct val="120000"/>
              </a:lnSpc>
              <a:defRPr/>
            </a:pPr>
            <a:r>
              <a:rPr lang="it-IT" sz="2500" b="1" dirty="0" err="1">
                <a:solidFill>
                  <a:srgbClr val="0070C0"/>
                </a:solidFill>
                <a:latin typeface="Trebuchet MS" pitchFamily="34" charset="0"/>
              </a:rPr>
              <a:t>EuropeAid</a:t>
            </a:r>
            <a:r>
              <a:rPr lang="it-IT" sz="2500" b="1" dirty="0">
                <a:solidFill>
                  <a:srgbClr val="0070C0"/>
                </a:solidFill>
                <a:latin typeface="Trebuchet MS" pitchFamily="34" charset="0"/>
              </a:rPr>
              <a:t> - Sviluppo e cooperazione (DEVCO)</a:t>
            </a:r>
          </a:p>
          <a:p>
            <a:pPr>
              <a:lnSpc>
                <a:spcPct val="120000"/>
              </a:lnSpc>
              <a:defRPr/>
            </a:pPr>
            <a:r>
              <a:rPr lang="it-IT" sz="2500" dirty="0">
                <a:latin typeface="Trebuchet MS" pitchFamily="34" charset="0"/>
              </a:rPr>
              <a:t>Fiscalità e unione doganale (TAXUD) </a:t>
            </a:r>
          </a:p>
          <a:p>
            <a:pPr>
              <a:lnSpc>
                <a:spcPct val="120000"/>
              </a:lnSpc>
              <a:defRPr/>
            </a:pPr>
            <a:r>
              <a:rPr lang="it-IT" sz="2500" dirty="0" err="1">
                <a:latin typeface="Trebuchet MS" pitchFamily="34" charset="0"/>
              </a:rPr>
              <a:t>Foreign</a:t>
            </a:r>
            <a:r>
              <a:rPr lang="it-IT" sz="2500" dirty="0">
                <a:latin typeface="Trebuchet MS" pitchFamily="34" charset="0"/>
              </a:rPr>
              <a:t> Policy </a:t>
            </a:r>
            <a:r>
              <a:rPr lang="it-IT" sz="2500" dirty="0" err="1">
                <a:latin typeface="Trebuchet MS" pitchFamily="34" charset="0"/>
              </a:rPr>
              <a:t>Instruments</a:t>
            </a:r>
            <a:r>
              <a:rPr lang="it-IT" sz="2500" dirty="0">
                <a:latin typeface="Trebuchet MS" pitchFamily="34" charset="0"/>
              </a:rPr>
              <a:t> Service (EEAS) </a:t>
            </a:r>
          </a:p>
          <a:p>
            <a:pPr>
              <a:lnSpc>
                <a:spcPct val="120000"/>
              </a:lnSpc>
              <a:defRPr/>
            </a:pPr>
            <a:r>
              <a:rPr lang="it-IT" sz="2500" b="1" dirty="0">
                <a:solidFill>
                  <a:srgbClr val="0070C0"/>
                </a:solidFill>
                <a:latin typeface="Trebuchet MS" pitchFamily="34" charset="0"/>
              </a:rPr>
              <a:t>Giustizia (JUST)</a:t>
            </a:r>
            <a:endParaRPr lang="it-IT" sz="2500" dirty="0">
              <a:solidFill>
                <a:srgbClr val="0070C0"/>
              </a:solidFill>
              <a:latin typeface="Trebuchet MS" pitchFamily="34" charset="0"/>
            </a:endParaRPr>
          </a:p>
          <a:p>
            <a:pPr>
              <a:defRPr/>
            </a:pPr>
            <a:endParaRPr lang="it-IT" sz="2400" dirty="0"/>
          </a:p>
        </p:txBody>
      </p:sp>
      <p:sp>
        <p:nvSpPr>
          <p:cNvPr id="43" name="Segnaposto contenuto 42"/>
          <p:cNvSpPr>
            <a:spLocks noGrp="1"/>
          </p:cNvSpPr>
          <p:nvPr>
            <p:ph sz="half" idx="2"/>
          </p:nvPr>
        </p:nvSpPr>
        <p:spPr>
          <a:xfrm>
            <a:off x="6199188" y="1165226"/>
            <a:ext cx="4038600" cy="4525963"/>
          </a:xfrm>
        </p:spPr>
        <p:txBody>
          <a:bodyPr rtlCol="0">
            <a:normAutofit fontScale="40000" lnSpcReduction="20000"/>
          </a:bodyPr>
          <a:lstStyle/>
          <a:p>
            <a:pPr>
              <a:lnSpc>
                <a:spcPct val="120000"/>
              </a:lnSpc>
              <a:defRPr/>
            </a:pPr>
            <a:r>
              <a:rPr lang="it-IT" sz="2500" dirty="0">
                <a:latin typeface="Trebuchet MS" pitchFamily="34" charset="0"/>
              </a:rPr>
              <a:t>Imprese e industria (ENTR)</a:t>
            </a:r>
          </a:p>
          <a:p>
            <a:pPr>
              <a:lnSpc>
                <a:spcPct val="120000"/>
              </a:lnSpc>
              <a:defRPr/>
            </a:pPr>
            <a:r>
              <a:rPr lang="it-IT" sz="2500" dirty="0">
                <a:latin typeface="Trebuchet MS" pitchFamily="34" charset="0"/>
              </a:rPr>
              <a:t>Informatica (DIGIT)</a:t>
            </a:r>
          </a:p>
          <a:p>
            <a:pPr>
              <a:lnSpc>
                <a:spcPct val="120000"/>
              </a:lnSpc>
              <a:defRPr/>
            </a:pPr>
            <a:r>
              <a:rPr lang="it-IT" sz="2500" dirty="0">
                <a:latin typeface="Trebuchet MS" pitchFamily="34" charset="0"/>
              </a:rPr>
              <a:t>Interpretariato (SCIC)</a:t>
            </a:r>
          </a:p>
          <a:p>
            <a:pPr>
              <a:lnSpc>
                <a:spcPct val="120000"/>
              </a:lnSpc>
              <a:defRPr/>
            </a:pPr>
            <a:r>
              <a:rPr lang="it-IT" sz="2500" dirty="0">
                <a:latin typeface="Trebuchet MS" pitchFamily="34" charset="0"/>
              </a:rPr>
              <a:t>Istituto statistico - Eurostat (ESTAT) </a:t>
            </a:r>
          </a:p>
          <a:p>
            <a:pPr>
              <a:lnSpc>
                <a:spcPct val="120000"/>
              </a:lnSpc>
              <a:defRPr/>
            </a:pPr>
            <a:r>
              <a:rPr lang="it-IT" sz="2500" b="1" dirty="0">
                <a:solidFill>
                  <a:srgbClr val="0070C0"/>
                </a:solidFill>
                <a:latin typeface="Trebuchet MS" pitchFamily="34" charset="0"/>
              </a:rPr>
              <a:t>Istruzione e cultura (EAC) </a:t>
            </a:r>
            <a:endParaRPr lang="it-IT" sz="2500" dirty="0">
              <a:solidFill>
                <a:srgbClr val="0070C0"/>
              </a:solidFill>
              <a:latin typeface="Trebuchet MS" pitchFamily="34" charset="0"/>
            </a:endParaRPr>
          </a:p>
          <a:p>
            <a:pPr>
              <a:lnSpc>
                <a:spcPct val="120000"/>
              </a:lnSpc>
              <a:defRPr/>
            </a:pPr>
            <a:r>
              <a:rPr lang="it-IT" sz="2500" dirty="0">
                <a:latin typeface="Trebuchet MS" pitchFamily="34" charset="0"/>
              </a:rPr>
              <a:t>Mercato interno e servizi (MARKT) </a:t>
            </a:r>
          </a:p>
          <a:p>
            <a:pPr>
              <a:lnSpc>
                <a:spcPct val="120000"/>
              </a:lnSpc>
              <a:defRPr/>
            </a:pPr>
            <a:r>
              <a:rPr lang="it-IT" sz="2500" dirty="0">
                <a:latin typeface="Trebuchet MS" pitchFamily="34" charset="0"/>
              </a:rPr>
              <a:t>Mobilità e trasporti (MOVE)</a:t>
            </a:r>
          </a:p>
          <a:p>
            <a:pPr>
              <a:lnSpc>
                <a:spcPct val="120000"/>
              </a:lnSpc>
              <a:defRPr/>
            </a:pPr>
            <a:r>
              <a:rPr lang="it-IT" sz="2500" b="1" dirty="0">
                <a:solidFill>
                  <a:srgbClr val="0070C0"/>
                </a:solidFill>
                <a:latin typeface="Trebuchet MS" pitchFamily="34" charset="0"/>
              </a:rPr>
              <a:t>Occupazione, affari sociali e integrazione (EMPL)</a:t>
            </a:r>
          </a:p>
          <a:p>
            <a:pPr>
              <a:lnSpc>
                <a:spcPct val="120000"/>
              </a:lnSpc>
              <a:defRPr/>
            </a:pPr>
            <a:r>
              <a:rPr lang="it-IT" sz="2500" b="1" dirty="0">
                <a:solidFill>
                  <a:srgbClr val="0070C0"/>
                </a:solidFill>
                <a:latin typeface="Trebuchet MS" pitchFamily="34" charset="0"/>
              </a:rPr>
              <a:t>Politica regionale (REGIO)</a:t>
            </a:r>
          </a:p>
          <a:p>
            <a:pPr>
              <a:lnSpc>
                <a:spcPct val="120000"/>
              </a:lnSpc>
              <a:defRPr/>
            </a:pPr>
            <a:r>
              <a:rPr lang="it-IT" sz="2500" b="1" dirty="0">
                <a:solidFill>
                  <a:srgbClr val="0070C0"/>
                </a:solidFill>
                <a:latin typeface="Trebuchet MS" pitchFamily="34" charset="0"/>
              </a:rPr>
              <a:t>Ricerca e innovazione (RTD)</a:t>
            </a:r>
          </a:p>
          <a:p>
            <a:pPr>
              <a:lnSpc>
                <a:spcPct val="120000"/>
              </a:lnSpc>
              <a:defRPr/>
            </a:pPr>
            <a:r>
              <a:rPr lang="it-IT" sz="2500" dirty="0">
                <a:latin typeface="Trebuchet MS" pitchFamily="34" charset="0"/>
              </a:rPr>
              <a:t>Risorse umane e sicurezza (HR)</a:t>
            </a:r>
          </a:p>
          <a:p>
            <a:pPr>
              <a:lnSpc>
                <a:spcPct val="120000"/>
              </a:lnSpc>
              <a:defRPr/>
            </a:pPr>
            <a:r>
              <a:rPr lang="it-IT" sz="2500" b="1" dirty="0">
                <a:solidFill>
                  <a:srgbClr val="0070C0"/>
                </a:solidFill>
                <a:latin typeface="Trebuchet MS" pitchFamily="34" charset="0"/>
              </a:rPr>
              <a:t>Salute e consumatori (SANCO) </a:t>
            </a:r>
          </a:p>
          <a:p>
            <a:pPr>
              <a:lnSpc>
                <a:spcPct val="120000"/>
              </a:lnSpc>
              <a:defRPr/>
            </a:pPr>
            <a:r>
              <a:rPr lang="it-IT" sz="2500" dirty="0">
                <a:latin typeface="Trebuchet MS" pitchFamily="34" charset="0"/>
              </a:rPr>
              <a:t>Segretariato generale (SG)</a:t>
            </a:r>
          </a:p>
          <a:p>
            <a:pPr>
              <a:lnSpc>
                <a:spcPct val="120000"/>
              </a:lnSpc>
              <a:defRPr/>
            </a:pPr>
            <a:r>
              <a:rPr lang="it-IT" sz="2500" b="1" dirty="0">
                <a:solidFill>
                  <a:srgbClr val="0070C0"/>
                </a:solidFill>
                <a:latin typeface="Trebuchet MS" pitchFamily="34" charset="0"/>
              </a:rPr>
              <a:t>Società dell'informazione e mezzi di comunicazione (INFSO) </a:t>
            </a:r>
          </a:p>
          <a:p>
            <a:pPr>
              <a:lnSpc>
                <a:spcPct val="120000"/>
              </a:lnSpc>
              <a:defRPr/>
            </a:pPr>
            <a:r>
              <a:rPr lang="it-IT" sz="2500" dirty="0">
                <a:latin typeface="Trebuchet MS" pitchFamily="34" charset="0"/>
              </a:rPr>
              <a:t>Traduzione (DGT)</a:t>
            </a:r>
          </a:p>
          <a:p>
            <a:pPr>
              <a:defRPr/>
            </a:pPr>
            <a:endParaRPr lang="it-IT" sz="2400" dirty="0">
              <a:latin typeface="Trebuchet MS" pitchFamily="34" charset="0"/>
            </a:endParaRPr>
          </a:p>
        </p:txBody>
      </p:sp>
      <p:pic>
        <p:nvPicPr>
          <p:cNvPr id="5"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5637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2017714" y="981075"/>
            <a:ext cx="815657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200" b="1">
                <a:latin typeface="Trebuchet MS" panose="020B0603020202020204" pitchFamily="34" charset="0"/>
              </a:rPr>
              <a:t>1) Programmi a gestione decentrata: i Fondi strutturali</a:t>
            </a:r>
          </a:p>
          <a:p>
            <a:pPr lvl="1" eaLnBrk="1" hangingPunct="1">
              <a:spcBef>
                <a:spcPct val="0"/>
              </a:spcBef>
              <a:buFont typeface="Wingdings" panose="05000000000000000000" pitchFamily="2" charset="2"/>
              <a:buChar char="à"/>
            </a:pPr>
            <a:r>
              <a:rPr lang="it-IT" altLang="it-IT" sz="2200">
                <a:latin typeface="Trebuchet MS" panose="020B0603020202020204" pitchFamily="34" charset="0"/>
              </a:rPr>
              <a:t>FESR (Fondo Europeo di Sviluppo Regionale)</a:t>
            </a:r>
          </a:p>
          <a:p>
            <a:pPr lvl="1" eaLnBrk="1" hangingPunct="1">
              <a:spcBef>
                <a:spcPct val="0"/>
              </a:spcBef>
              <a:buFont typeface="Wingdings" panose="05000000000000000000" pitchFamily="2" charset="2"/>
              <a:buChar char="à"/>
            </a:pPr>
            <a:r>
              <a:rPr lang="it-IT" altLang="it-IT" sz="2200">
                <a:latin typeface="Trebuchet MS" panose="020B0603020202020204" pitchFamily="34" charset="0"/>
              </a:rPr>
              <a:t>FSE (Fondo Sociale Europeo)</a:t>
            </a:r>
          </a:p>
          <a:p>
            <a:pPr eaLnBrk="1" hangingPunct="1">
              <a:spcBef>
                <a:spcPct val="0"/>
              </a:spcBef>
              <a:buFontTx/>
              <a:buNone/>
            </a:pPr>
            <a:r>
              <a:rPr lang="it-IT" altLang="it-IT" sz="2200" b="1">
                <a:latin typeface="Trebuchet MS" panose="020B0603020202020204" pitchFamily="34" charset="0"/>
              </a:rPr>
              <a:t/>
            </a:r>
            <a:br>
              <a:rPr lang="it-IT" altLang="it-IT" sz="2200" b="1">
                <a:latin typeface="Trebuchet MS" panose="020B0603020202020204" pitchFamily="34" charset="0"/>
              </a:rPr>
            </a:br>
            <a:r>
              <a:rPr lang="it-IT" altLang="it-IT" sz="2200" b="1">
                <a:latin typeface="Trebuchet MS" panose="020B0603020202020204" pitchFamily="34" charset="0"/>
              </a:rPr>
              <a:t>2) Programmi a gestione diretta della Commissione Europea</a:t>
            </a:r>
          </a:p>
          <a:p>
            <a:pPr eaLnBrk="1" hangingPunct="1">
              <a:spcBef>
                <a:spcPct val="0"/>
              </a:spcBef>
              <a:buFontTx/>
              <a:buNone/>
            </a:pPr>
            <a:endParaRPr lang="it-IT" altLang="it-IT" sz="2200" b="1">
              <a:latin typeface="Trebuchet MS" panose="020B0603020202020204" pitchFamily="34" charset="0"/>
            </a:endParaRPr>
          </a:p>
          <a:p>
            <a:pPr eaLnBrk="1" hangingPunct="1">
              <a:spcBef>
                <a:spcPct val="0"/>
              </a:spcBef>
              <a:buFontTx/>
              <a:buNone/>
            </a:pPr>
            <a:r>
              <a:rPr lang="it-IT" altLang="it-IT" sz="2200" b="1">
                <a:latin typeface="Trebuchet MS" panose="020B0603020202020204" pitchFamily="34" charset="0"/>
              </a:rPr>
              <a:t>3) FEASR (Fondo Europeo Agricolo per lo Sviluppo Rurale) </a:t>
            </a:r>
          </a:p>
          <a:p>
            <a:pPr eaLnBrk="1" hangingPunct="1">
              <a:spcBef>
                <a:spcPct val="0"/>
              </a:spcBef>
              <a:buFontTx/>
              <a:buNone/>
            </a:pPr>
            <a:endParaRPr lang="it-IT" altLang="it-IT" sz="2200" b="1">
              <a:latin typeface="Trebuchet MS" panose="020B0603020202020204" pitchFamily="34" charset="0"/>
            </a:endParaRPr>
          </a:p>
          <a:p>
            <a:pPr eaLnBrk="1" hangingPunct="1">
              <a:spcBef>
                <a:spcPct val="0"/>
              </a:spcBef>
              <a:buFontTx/>
              <a:buNone/>
            </a:pPr>
            <a:r>
              <a:rPr lang="it-IT" altLang="it-IT" sz="2200" b="1">
                <a:latin typeface="Trebuchet MS" panose="020B0603020202020204" pitchFamily="34" charset="0"/>
              </a:rPr>
              <a:t>4) FEP (Fondo Europeo per la Pesca)</a:t>
            </a:r>
            <a:br>
              <a:rPr lang="it-IT" altLang="it-IT" sz="2200" b="1">
                <a:latin typeface="Trebuchet MS" panose="020B0603020202020204" pitchFamily="34" charset="0"/>
              </a:rPr>
            </a:br>
            <a:r>
              <a:rPr lang="it-IT" altLang="it-IT" sz="2200" b="1">
                <a:latin typeface="Trebuchet MS" panose="020B0603020202020204" pitchFamily="34" charset="0"/>
              </a:rPr>
              <a:t/>
            </a:r>
            <a:br>
              <a:rPr lang="it-IT" altLang="it-IT" sz="2200" b="1">
                <a:latin typeface="Trebuchet MS" panose="020B0603020202020204" pitchFamily="34" charset="0"/>
              </a:rPr>
            </a:br>
            <a:r>
              <a:rPr lang="it-IT" altLang="it-IT" sz="2200" b="1">
                <a:latin typeface="Trebuchet MS" panose="020B0603020202020204" pitchFamily="34" charset="0"/>
              </a:rPr>
              <a:t>5) Altre fonti </a:t>
            </a:r>
          </a:p>
          <a:p>
            <a:pPr lvl="1" eaLnBrk="1" hangingPunct="1">
              <a:spcBef>
                <a:spcPct val="0"/>
              </a:spcBef>
              <a:buFont typeface="Wingdings" panose="05000000000000000000" pitchFamily="2" charset="2"/>
              <a:buChar char="à"/>
            </a:pPr>
            <a:r>
              <a:rPr lang="it-IT" altLang="it-IT" sz="2200">
                <a:latin typeface="Trebuchet MS" panose="020B0603020202020204" pitchFamily="34" charset="0"/>
              </a:rPr>
              <a:t>BEI (Banca Eu per l’investimento)</a:t>
            </a:r>
          </a:p>
          <a:p>
            <a:pPr lvl="1" eaLnBrk="1" hangingPunct="1">
              <a:spcBef>
                <a:spcPct val="0"/>
              </a:spcBef>
              <a:buFont typeface="Wingdings" panose="05000000000000000000" pitchFamily="2" charset="2"/>
              <a:buChar char="à"/>
            </a:pPr>
            <a:r>
              <a:rPr lang="it-IT" altLang="it-IT" sz="2200">
                <a:latin typeface="Trebuchet MS" panose="020B0603020202020204" pitchFamily="34" charset="0"/>
              </a:rPr>
              <a:t>FEI (Fondo Eu d’investimento)</a:t>
            </a:r>
          </a:p>
          <a:p>
            <a:pPr lvl="1" eaLnBrk="1" hangingPunct="1">
              <a:spcBef>
                <a:spcPct val="0"/>
              </a:spcBef>
              <a:buFont typeface="Wingdings" panose="05000000000000000000" pitchFamily="2" charset="2"/>
              <a:buChar char="à"/>
            </a:pPr>
            <a:r>
              <a:rPr lang="it-IT" altLang="it-IT" sz="2200">
                <a:latin typeface="Trebuchet MS" panose="020B0603020202020204" pitchFamily="34" charset="0"/>
              </a:rPr>
              <a:t>BERS (Banca Europea per la Ricostruzione e lo Sviluppo)</a:t>
            </a:r>
          </a:p>
          <a:p>
            <a:pPr lvl="1" eaLnBrk="1" hangingPunct="1">
              <a:spcBef>
                <a:spcPct val="0"/>
              </a:spcBef>
              <a:buFont typeface="Wingdings" panose="05000000000000000000" pitchFamily="2" charset="2"/>
              <a:buChar char="à"/>
            </a:pPr>
            <a:r>
              <a:rPr lang="it-IT" altLang="it-IT" sz="2200">
                <a:latin typeface="Trebuchet MS" panose="020B0603020202020204" pitchFamily="34" charset="0"/>
              </a:rPr>
              <a:t>Business Angels, GATE2GROWTH, ecc.</a:t>
            </a:r>
          </a:p>
        </p:txBody>
      </p:sp>
      <p:sp>
        <p:nvSpPr>
          <p:cNvPr id="4099" name="Rectangle 7"/>
          <p:cNvSpPr txBox="1">
            <a:spLocks noChangeArrowheads="1"/>
          </p:cNvSpPr>
          <p:nvPr/>
        </p:nvSpPr>
        <p:spPr bwMode="auto">
          <a:xfrm>
            <a:off x="1981200" y="274638"/>
            <a:ext cx="8229600" cy="417512"/>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Tipologie di Programmi</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372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94" name="Group 46"/>
          <p:cNvGraphicFramePr>
            <a:graphicFrameLocks noGrp="1"/>
          </p:cNvGraphicFramePr>
          <p:nvPr/>
        </p:nvGraphicFramePr>
        <p:xfrm>
          <a:off x="1981201" y="1268413"/>
          <a:ext cx="8304213" cy="4721228"/>
        </p:xfrm>
        <a:graphic>
          <a:graphicData uri="http://schemas.openxmlformats.org/drawingml/2006/table">
            <a:tbl>
              <a:tblPr/>
              <a:tblGrid>
                <a:gridCol w="1463146"/>
                <a:gridCol w="3024596"/>
                <a:gridCol w="3816471"/>
              </a:tblGrid>
              <a:tr h="7301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1700" b="0" i="0" u="none" strike="noStrike" cap="none" normalizeH="0" baseline="0" dirty="0" smtClean="0">
                        <a:ln>
                          <a:noFill/>
                        </a:ln>
                        <a:solidFill>
                          <a:schemeClr val="tx1"/>
                        </a:solidFill>
                        <a:effectLst/>
                        <a:latin typeface="Trebuchet MS" pitchFamily="34" charset="0"/>
                      </a:endParaRP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Programmi a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Gestione Indiretta</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Programmi a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Gestione Diretta</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6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smtClean="0">
                          <a:ln>
                            <a:noFill/>
                          </a:ln>
                          <a:solidFill>
                            <a:schemeClr val="tx1"/>
                          </a:solidFill>
                          <a:effectLst/>
                          <a:latin typeface="Trebuchet MS" pitchFamily="34" charset="0"/>
                        </a:rPr>
                        <a:t>Finalità</a:t>
                      </a: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Coesione economica e sociale di specifiche aree geografiche</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Settoriali: sanità, energia, ambiente, sociale, ecc</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3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smtClean="0">
                          <a:ln>
                            <a:noFill/>
                          </a:ln>
                          <a:solidFill>
                            <a:schemeClr val="tx1"/>
                          </a:solidFill>
                          <a:effectLst/>
                          <a:latin typeface="Trebuchet MS" pitchFamily="34" charset="0"/>
                        </a:rPr>
                        <a:t>Risorse</a:t>
                      </a: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Generalmente ampie</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Più limitate fatti salvi alcuni programmi specifici</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3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Costo</a:t>
                      </a: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Elevato: infrastrutture, investimenti, ecc</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Limitato: progetti mediamente più “leggeri”</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3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Gestione</a:t>
                      </a: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Decentrata: stati membri o regioni</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Diretta: direttamente dalla Commissione o sue agenzie</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39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smtClean="0">
                          <a:ln>
                            <a:noFill/>
                          </a:ln>
                          <a:solidFill>
                            <a:schemeClr val="tx1"/>
                          </a:solidFill>
                          <a:effectLst/>
                          <a:latin typeface="Trebuchet MS" pitchFamily="34" charset="0"/>
                        </a:rPr>
                        <a:t>Aree</a:t>
                      </a: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Suddivise per obiettivi socio-economici</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Tutto il territorio comunitario e non solo</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63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1" u="none" strike="noStrike" cap="none" normalizeH="0" baseline="0" dirty="0" smtClean="0">
                          <a:ln>
                            <a:noFill/>
                          </a:ln>
                          <a:solidFill>
                            <a:schemeClr val="tx1"/>
                          </a:solidFill>
                          <a:effectLst/>
                          <a:latin typeface="Trebuchet MS" pitchFamily="34" charset="0"/>
                        </a:rPr>
                        <a:t>Priorità</a:t>
                      </a:r>
                    </a:p>
                  </a:txBody>
                  <a:tcPr marL="91444" marR="91444"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smtClean="0">
                          <a:ln>
                            <a:noFill/>
                          </a:ln>
                          <a:solidFill>
                            <a:schemeClr val="tx1"/>
                          </a:solidFill>
                          <a:effectLst/>
                          <a:latin typeface="Trebuchet MS" pitchFamily="34" charset="0"/>
                        </a:rPr>
                        <a:t>Sviluppo Locale</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700" b="1" i="0" u="none" strike="noStrike" cap="none" normalizeH="0" baseline="0" dirty="0" smtClean="0">
                          <a:ln>
                            <a:noFill/>
                          </a:ln>
                          <a:solidFill>
                            <a:schemeClr val="tx1"/>
                          </a:solidFill>
                          <a:effectLst/>
                          <a:latin typeface="Trebuchet MS" pitchFamily="34" charset="0"/>
                        </a:rPr>
                        <a:t>Innovazione a carattere europea</a:t>
                      </a:r>
                    </a:p>
                  </a:txBody>
                  <a:tcPr marL="91444" marR="91444"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56" name="Rectangle 7"/>
          <p:cNvSpPr txBox="1">
            <a:spLocks noChangeArrowheads="1"/>
          </p:cNvSpPr>
          <p:nvPr/>
        </p:nvSpPr>
        <p:spPr bwMode="auto">
          <a:xfrm>
            <a:off x="1981201" y="188913"/>
            <a:ext cx="8229600" cy="417512"/>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Principali differenze</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283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1800225" y="1484314"/>
            <a:ext cx="8591550" cy="5094287"/>
          </a:xfrm>
          <a:prstGeom prst="rect">
            <a:avLst/>
          </a:prstGeom>
          <a:noFill/>
          <a:ln w="9525">
            <a:noFill/>
            <a:miter lim="800000"/>
            <a:headEnd/>
            <a:tailEnd/>
          </a:ln>
        </p:spPr>
        <p:txBody>
          <a:bodyPr anchor="ctr"/>
          <a:lstStyle/>
          <a:p>
            <a:pPr algn="just" eaLnBrk="1" hangingPunct="1">
              <a:defRPr/>
            </a:pPr>
            <a:r>
              <a:rPr lang="it-IT" sz="2400" dirty="0">
                <a:latin typeface="Trebuchet MS" pitchFamily="34" charset="0"/>
                <a:cs typeface="Arial" charset="0"/>
                <a:sym typeface="Wingdings" pitchFamily="2" charset="2"/>
              </a:rPr>
              <a:t>Consolidare l’Europa rispetto alle politiche comunitarie (focus settoriale): </a:t>
            </a:r>
            <a:r>
              <a:rPr lang="it-IT" sz="2400" b="1" u="sng" dirty="0">
                <a:solidFill>
                  <a:schemeClr val="accent6"/>
                </a:solidFill>
                <a:latin typeface="Trebuchet MS" pitchFamily="34" charset="0"/>
                <a:cs typeface="Arial" charset="0"/>
                <a:sym typeface="Wingdings" pitchFamily="2" charset="2"/>
              </a:rPr>
              <a:t>progetti pilota</a:t>
            </a:r>
          </a:p>
          <a:p>
            <a:pPr algn="just" eaLnBrk="1" hangingPunct="1">
              <a:defRPr/>
            </a:pPr>
            <a:endParaRPr lang="it-IT" sz="2400" dirty="0">
              <a:latin typeface="Trebuchet MS" pitchFamily="34" charset="0"/>
              <a:cs typeface="Arial" charset="0"/>
              <a:sym typeface="Wingdings" pitchFamily="2" charset="2"/>
            </a:endParaRPr>
          </a:p>
          <a:p>
            <a:pPr algn="just" eaLnBrk="1" hangingPunct="1">
              <a:defRPr/>
            </a:pPr>
            <a:r>
              <a:rPr lang="it-IT" sz="2400" dirty="0">
                <a:latin typeface="Trebuchet MS" pitchFamily="34" charset="0"/>
                <a:cs typeface="Arial" charset="0"/>
                <a:sym typeface="Wingdings" pitchFamily="2" charset="2"/>
              </a:rPr>
              <a:t>Sostenere il confronto e lo scambio di buone prassi: </a:t>
            </a:r>
          </a:p>
          <a:p>
            <a:pPr algn="just" eaLnBrk="1" hangingPunct="1">
              <a:defRPr/>
            </a:pPr>
            <a:r>
              <a:rPr lang="it-IT" sz="2400" b="1" u="sng" dirty="0">
                <a:solidFill>
                  <a:schemeClr val="accent6"/>
                </a:solidFill>
                <a:latin typeface="Trebuchet MS" pitchFamily="34" charset="0"/>
                <a:cs typeface="Arial" charset="0"/>
                <a:sym typeface="Wingdings" pitchFamily="2" charset="2"/>
              </a:rPr>
              <a:t>progetti di trasferimento</a:t>
            </a:r>
          </a:p>
          <a:p>
            <a:pPr algn="just" eaLnBrk="1" hangingPunct="1">
              <a:defRPr/>
            </a:pPr>
            <a:r>
              <a:rPr lang="it-IT" sz="2400" dirty="0">
                <a:latin typeface="Trebuchet MS" pitchFamily="34" charset="0"/>
                <a:cs typeface="Arial" charset="0"/>
                <a:sym typeface="Wingdings" pitchFamily="2" charset="2"/>
              </a:rPr>
              <a:t/>
            </a:r>
            <a:br>
              <a:rPr lang="it-IT" sz="2400" dirty="0">
                <a:latin typeface="Trebuchet MS" pitchFamily="34" charset="0"/>
                <a:cs typeface="Arial" charset="0"/>
                <a:sym typeface="Wingdings" pitchFamily="2" charset="2"/>
              </a:rPr>
            </a:br>
            <a:r>
              <a:rPr lang="it-IT" sz="2400" dirty="0">
                <a:latin typeface="Trebuchet MS" pitchFamily="34" charset="0"/>
                <a:cs typeface="Arial" charset="0"/>
                <a:sym typeface="Wingdings" pitchFamily="2" charset="2"/>
              </a:rPr>
              <a:t/>
            </a:r>
            <a:br>
              <a:rPr lang="it-IT" sz="2400" dirty="0">
                <a:latin typeface="Trebuchet MS" pitchFamily="34" charset="0"/>
                <a:cs typeface="Arial" charset="0"/>
                <a:sym typeface="Wingdings" pitchFamily="2" charset="2"/>
              </a:rPr>
            </a:br>
            <a:r>
              <a:rPr lang="it-IT" sz="2400" dirty="0">
                <a:latin typeface="Trebuchet MS" pitchFamily="34" charset="0"/>
                <a:cs typeface="Arial" charset="0"/>
                <a:sym typeface="Wingdings" pitchFamily="2" charset="2"/>
              </a:rPr>
              <a:t>Incoraggiare la cooperazione tra aree ed attori diversi: </a:t>
            </a:r>
            <a:r>
              <a:rPr lang="it-IT" sz="2400" b="1" u="sng" dirty="0">
                <a:solidFill>
                  <a:schemeClr val="accent6"/>
                </a:solidFill>
                <a:latin typeface="Trebuchet MS" pitchFamily="34" charset="0"/>
                <a:cs typeface="Arial" charset="0"/>
                <a:sym typeface="Wingdings" pitchFamily="2" charset="2"/>
              </a:rPr>
              <a:t>progetti di rete</a:t>
            </a:r>
          </a:p>
          <a:p>
            <a:pPr algn="just" eaLnBrk="1" hangingPunct="1">
              <a:defRPr/>
            </a:pPr>
            <a:r>
              <a:rPr lang="it-IT" sz="2400" dirty="0">
                <a:latin typeface="Trebuchet MS" pitchFamily="34" charset="0"/>
                <a:cs typeface="Arial" charset="0"/>
                <a:sym typeface="Wingdings" pitchFamily="2" charset="2"/>
              </a:rPr>
              <a:t/>
            </a:r>
            <a:br>
              <a:rPr lang="it-IT" sz="2400" dirty="0">
                <a:latin typeface="Trebuchet MS" pitchFamily="34" charset="0"/>
                <a:cs typeface="Arial" charset="0"/>
                <a:sym typeface="Wingdings" pitchFamily="2" charset="2"/>
              </a:rPr>
            </a:br>
            <a:r>
              <a:rPr lang="it-IT" sz="2400" dirty="0">
                <a:latin typeface="Trebuchet MS" pitchFamily="34" charset="0"/>
                <a:cs typeface="Arial" charset="0"/>
                <a:sym typeface="Wingdings" pitchFamily="2" charset="2"/>
              </a:rPr>
              <a:t/>
            </a:r>
            <a:br>
              <a:rPr lang="it-IT" sz="2400" dirty="0">
                <a:latin typeface="Trebuchet MS" pitchFamily="34" charset="0"/>
                <a:cs typeface="Arial" charset="0"/>
                <a:sym typeface="Wingdings" pitchFamily="2" charset="2"/>
              </a:rPr>
            </a:br>
            <a:r>
              <a:rPr lang="it-IT" sz="2400" dirty="0">
                <a:latin typeface="Trebuchet MS" pitchFamily="34" charset="0"/>
                <a:cs typeface="Arial" charset="0"/>
                <a:sym typeface="Wingdings" pitchFamily="2" charset="2"/>
              </a:rPr>
              <a:t>Sostenere organismi che perseguono uno scopo di interesse generale europeo o un obiettivo che si iscrive nel quadro di una politica dell'UE: </a:t>
            </a:r>
          </a:p>
          <a:p>
            <a:pPr algn="just" eaLnBrk="1" hangingPunct="1">
              <a:defRPr/>
            </a:pPr>
            <a:r>
              <a:rPr lang="it-IT" sz="2400" b="1" u="sng" dirty="0">
                <a:solidFill>
                  <a:schemeClr val="accent6"/>
                </a:solidFill>
                <a:latin typeface="Trebuchet MS" pitchFamily="34" charset="0"/>
                <a:cs typeface="Arial" charset="0"/>
                <a:sym typeface="Wingdings" pitchFamily="2" charset="2"/>
              </a:rPr>
              <a:t>progetti di sostegno operativo</a:t>
            </a:r>
          </a:p>
          <a:p>
            <a:pPr algn="just" eaLnBrk="1" hangingPunct="1">
              <a:defRPr/>
            </a:pPr>
            <a:r>
              <a:rPr lang="it-IT" sz="2400" b="1" dirty="0">
                <a:latin typeface="Trebuchet MS" pitchFamily="34" charset="0"/>
                <a:cs typeface="Arial" charset="0"/>
                <a:sym typeface="Wingdings" pitchFamily="2" charset="2"/>
              </a:rPr>
              <a:t> </a:t>
            </a:r>
            <a:r>
              <a:rPr lang="it-IT" sz="2400" dirty="0">
                <a:solidFill>
                  <a:srgbClr val="3399FF"/>
                </a:solidFill>
                <a:latin typeface="Trebuchet MS" pitchFamily="34" charset="0"/>
                <a:cs typeface="Arial" charset="0"/>
              </a:rPr>
              <a:t/>
            </a:r>
            <a:br>
              <a:rPr lang="it-IT" sz="2400" dirty="0">
                <a:solidFill>
                  <a:srgbClr val="3399FF"/>
                </a:solidFill>
                <a:latin typeface="Trebuchet MS" pitchFamily="34" charset="0"/>
                <a:cs typeface="Arial" charset="0"/>
              </a:rPr>
            </a:br>
            <a:endParaRPr lang="it-IT" sz="2400" dirty="0">
              <a:solidFill>
                <a:srgbClr val="3399FF"/>
              </a:solidFill>
              <a:latin typeface="Trebuchet MS" pitchFamily="34" charset="0"/>
              <a:cs typeface="Arial" charset="0"/>
            </a:endParaRPr>
          </a:p>
        </p:txBody>
      </p:sp>
      <p:sp>
        <p:nvSpPr>
          <p:cNvPr id="6147" name="Rectangle 7"/>
          <p:cNvSpPr txBox="1">
            <a:spLocks noChangeArrowheads="1"/>
          </p:cNvSpPr>
          <p:nvPr/>
        </p:nvSpPr>
        <p:spPr bwMode="auto">
          <a:xfrm>
            <a:off x="1981200" y="274638"/>
            <a:ext cx="8229600" cy="417512"/>
          </a:xfrm>
          <a:prstGeom prst="rect">
            <a:avLst/>
          </a:prstGeom>
          <a:solidFill>
            <a:schemeClr val="accent6"/>
          </a:solidFill>
          <a:ln w="9525">
            <a:noFill/>
            <a:miter lim="800000"/>
            <a:headEnd/>
            <a:tailEnd/>
          </a:ln>
        </p:spPr>
        <p:txBody>
          <a:bodyPr anchor="ctr"/>
          <a:lstStyle/>
          <a:p>
            <a:pPr algn="ctr" eaLnBrk="1" hangingPunct="1">
              <a:defRPr/>
            </a:pPr>
            <a:r>
              <a:rPr lang="it-IT" sz="2400">
                <a:solidFill>
                  <a:schemeClr val="bg1"/>
                </a:solidFill>
                <a:latin typeface="Tahoma" pitchFamily="34" charset="0"/>
                <a:cs typeface="Tahoma" pitchFamily="34" charset="0"/>
              </a:rPr>
              <a:t>Programmi a Gestione Diretta: Obiettivi</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2025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37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1801813" y="1341438"/>
            <a:ext cx="8610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Wingdings" panose="05000000000000000000" pitchFamily="2" charset="2"/>
              <a:buNone/>
            </a:pPr>
            <a:r>
              <a:rPr lang="it-IT" altLang="it-IT" sz="2000" b="1" i="1">
                <a:latin typeface="Trebuchet MS" panose="020B0603020202020204" pitchFamily="34" charset="0"/>
              </a:rPr>
              <a:t>Co-finanziamento</a:t>
            </a:r>
            <a:r>
              <a:rPr lang="it-IT" altLang="it-IT" sz="2000">
                <a:latin typeface="Trebuchet MS" panose="020B0603020202020204" pitchFamily="34" charset="0"/>
              </a:rPr>
              <a:t>: </a:t>
            </a:r>
            <a:br>
              <a:rPr lang="it-IT" altLang="it-IT" sz="2000">
                <a:latin typeface="Trebuchet MS" panose="020B0603020202020204" pitchFamily="34" charset="0"/>
              </a:rPr>
            </a:br>
            <a:endParaRPr lang="it-IT" altLang="it-IT" sz="2000">
              <a:latin typeface="Trebuchet MS" panose="020B0603020202020204" pitchFamily="34" charset="0"/>
            </a:endParaRPr>
          </a:p>
          <a:p>
            <a:pPr algn="just" eaLnBrk="1" hangingPunct="1">
              <a:spcBef>
                <a:spcPct val="0"/>
              </a:spcBef>
              <a:buFontTx/>
              <a:buNone/>
            </a:pPr>
            <a:r>
              <a:rPr lang="it-IT" altLang="it-IT" sz="2000">
                <a:latin typeface="Trebuchet MS" panose="020B0603020202020204" pitchFamily="34" charset="0"/>
              </a:rPr>
              <a:t>Il contributo comunitario consiste sempre in un contributo a fondo perduto che </a:t>
            </a:r>
            <a:r>
              <a:rPr lang="it-IT" altLang="it-IT" sz="2000" b="1">
                <a:latin typeface="Trebuchet MS" panose="020B0603020202020204" pitchFamily="34" charset="0"/>
              </a:rPr>
              <a:t>copre una percentuale </a:t>
            </a:r>
            <a:r>
              <a:rPr lang="it-IT" altLang="it-IT" sz="2000">
                <a:latin typeface="Trebuchet MS" panose="020B0603020202020204" pitchFamily="34" charset="0"/>
              </a:rPr>
              <a:t>dei costi ammissibili di un progetto (co-finanziamento) al quale si aggiunge alla partecipazione finanziaria dei partner del progetto. </a:t>
            </a:r>
          </a:p>
          <a:p>
            <a:pPr algn="just" eaLnBrk="1" hangingPunct="1">
              <a:spcBef>
                <a:spcPct val="0"/>
              </a:spcBef>
              <a:buFont typeface="Wingdings" panose="05000000000000000000" pitchFamily="2" charset="2"/>
              <a:buNone/>
            </a:pPr>
            <a:endParaRPr lang="it-IT" altLang="it-IT" sz="2000">
              <a:latin typeface="Trebuchet MS" panose="020B0603020202020204" pitchFamily="34" charset="0"/>
            </a:endParaRPr>
          </a:p>
          <a:p>
            <a:pPr algn="just" eaLnBrk="1" hangingPunct="1">
              <a:spcBef>
                <a:spcPct val="0"/>
              </a:spcBef>
              <a:buFont typeface="Wingdings" panose="05000000000000000000" pitchFamily="2" charset="2"/>
              <a:buNone/>
            </a:pPr>
            <a:r>
              <a:rPr lang="it-IT" altLang="it-IT" sz="2000">
                <a:latin typeface="Trebuchet MS" panose="020B0603020202020204" pitchFamily="34" charset="0"/>
              </a:rPr>
              <a:t>In ogni bando viene specificata la % max di co-finanziamento comunitario, che può variare da un minimo del 20% ad un massimo del 90%. </a:t>
            </a:r>
          </a:p>
          <a:p>
            <a:pPr algn="just" eaLnBrk="1" hangingPunct="1">
              <a:spcBef>
                <a:spcPct val="0"/>
              </a:spcBef>
              <a:buFont typeface="Wingdings" panose="05000000000000000000" pitchFamily="2" charset="2"/>
              <a:buNone/>
            </a:pPr>
            <a:endParaRPr lang="it-IT" altLang="it-IT" sz="2000">
              <a:latin typeface="Trebuchet MS" panose="020B0603020202020204" pitchFamily="34" charset="0"/>
            </a:endParaRPr>
          </a:p>
          <a:p>
            <a:pPr algn="just" eaLnBrk="1" hangingPunct="1">
              <a:spcBef>
                <a:spcPct val="0"/>
              </a:spcBef>
              <a:buFont typeface="Wingdings" panose="05000000000000000000" pitchFamily="2" charset="2"/>
              <a:buNone/>
            </a:pPr>
            <a:r>
              <a:rPr lang="it-IT" altLang="it-IT" sz="2000">
                <a:latin typeface="Trebuchet MS" panose="020B0603020202020204" pitchFamily="34" charset="0"/>
              </a:rPr>
              <a:t>Per la maggior parte dei programmi comunitari, il contributo della Commissione rappresenta circa il </a:t>
            </a:r>
            <a:r>
              <a:rPr lang="it-IT" altLang="it-IT" sz="2000" b="1">
                <a:latin typeface="Trebuchet MS" panose="020B0603020202020204" pitchFamily="34" charset="0"/>
              </a:rPr>
              <a:t>70%</a:t>
            </a:r>
            <a:r>
              <a:rPr lang="it-IT" altLang="it-IT" sz="2000">
                <a:latin typeface="Trebuchet MS" panose="020B0603020202020204" pitchFamily="34" charset="0"/>
              </a:rPr>
              <a:t> del costo totale del progetto.</a:t>
            </a:r>
            <a:r>
              <a:rPr lang="it-IT" altLang="it-IT" sz="1800">
                <a:solidFill>
                  <a:srgbClr val="3399FF"/>
                </a:solidFill>
              </a:rPr>
              <a:t/>
            </a:r>
            <a:br>
              <a:rPr lang="it-IT" altLang="it-IT" sz="1800">
                <a:solidFill>
                  <a:srgbClr val="3399FF"/>
                </a:solidFill>
              </a:rPr>
            </a:br>
            <a:endParaRPr lang="it-IT" altLang="it-IT" sz="1800">
              <a:solidFill>
                <a:srgbClr val="3399FF"/>
              </a:solidFill>
            </a:endParaRPr>
          </a:p>
        </p:txBody>
      </p:sp>
      <p:sp>
        <p:nvSpPr>
          <p:cNvPr id="8195" name="Rectangle 7"/>
          <p:cNvSpPr txBox="1">
            <a:spLocks noChangeArrowheads="1"/>
          </p:cNvSpPr>
          <p:nvPr/>
        </p:nvSpPr>
        <p:spPr bwMode="auto">
          <a:xfrm>
            <a:off x="1992313" y="260351"/>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Le caratteristiche trasversali </a:t>
            </a:r>
          </a:p>
          <a:p>
            <a:pPr algn="ctr" eaLnBrk="1" hangingPunct="1">
              <a:defRPr/>
            </a:pPr>
            <a:r>
              <a:rPr lang="it-IT" sz="2400" dirty="0">
                <a:solidFill>
                  <a:schemeClr val="bg1"/>
                </a:solidFill>
                <a:latin typeface="Tahoma" pitchFamily="34" charset="0"/>
                <a:cs typeface="Tahoma" pitchFamily="34" charset="0"/>
              </a:rPr>
              <a:t>dei progetti a Gestione Diretta 1/4</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9838" y="234950"/>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953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340708" y="1859340"/>
            <a:ext cx="9992586" cy="3447098"/>
          </a:xfrm>
          <a:prstGeom prst="rect">
            <a:avLst/>
          </a:prstGeom>
        </p:spPr>
        <p:txBody>
          <a:bodyPr wrap="square">
            <a:spAutoFit/>
          </a:bodyPr>
          <a:lstStyle/>
          <a:p>
            <a:pPr algn="ctr"/>
            <a:r>
              <a:rPr lang="it-IT" sz="2000" dirty="0"/>
              <a:t>Il </a:t>
            </a:r>
            <a:r>
              <a:rPr lang="it-IT" sz="2000" dirty="0" smtClean="0"/>
              <a:t>PMI ha realizzato  </a:t>
            </a:r>
            <a:r>
              <a:rPr lang="it-IT" sz="2000" b="1" dirty="0"/>
              <a:t>attività formative e informative</a:t>
            </a:r>
            <a:r>
              <a:rPr lang="it-IT" sz="2000" dirty="0"/>
              <a:t> dedicate alle strutture ministeriali </a:t>
            </a:r>
            <a:endParaRPr lang="it-IT" sz="2000" dirty="0" smtClean="0"/>
          </a:p>
          <a:p>
            <a:pPr algn="ctr"/>
            <a:r>
              <a:rPr lang="it-IT" sz="2000" dirty="0" smtClean="0"/>
              <a:t>competenti, alle </a:t>
            </a:r>
            <a:r>
              <a:rPr lang="it-IT" sz="2000" dirty="0"/>
              <a:t>Regioni  </a:t>
            </a:r>
            <a:r>
              <a:rPr lang="it-IT" sz="2000" dirty="0" smtClean="0"/>
              <a:t>italiane</a:t>
            </a:r>
            <a:r>
              <a:rPr lang="it-IT" sz="2000" dirty="0"/>
              <a:t>, alle Aziende Sanitarie e Ospedaliere nonché ad altri </a:t>
            </a:r>
            <a:r>
              <a:rPr lang="it-IT" sz="2000" i="1" dirty="0"/>
              <a:t>stakeholder</a:t>
            </a:r>
            <a:r>
              <a:rPr lang="it-IT" sz="2000" dirty="0"/>
              <a:t> coinvolti </a:t>
            </a:r>
            <a:r>
              <a:rPr lang="it-IT" sz="2000" dirty="0" smtClean="0"/>
              <a:t>negli </a:t>
            </a:r>
            <a:r>
              <a:rPr lang="it-IT" sz="2000" dirty="0"/>
              <a:t>ambiti sanitari, al  </a:t>
            </a:r>
            <a:r>
              <a:rPr lang="it-IT" sz="2000" dirty="0" smtClean="0"/>
              <a:t>fine </a:t>
            </a:r>
            <a:r>
              <a:rPr lang="it-IT" sz="2000" dirty="0"/>
              <a:t>di promuovere </a:t>
            </a:r>
            <a:endParaRPr lang="it-IT" sz="2000" dirty="0" smtClean="0"/>
          </a:p>
          <a:p>
            <a:pPr algn="ctr"/>
            <a:r>
              <a:rPr lang="it-IT" sz="2000" dirty="0" smtClean="0"/>
              <a:t>la </a:t>
            </a:r>
            <a:r>
              <a:rPr lang="it-IT" sz="2000" b="1" dirty="0"/>
              <a:t>divulgazione sul territorio nazionale delle politiche  </a:t>
            </a:r>
            <a:r>
              <a:rPr lang="it-IT" sz="2000" b="1" dirty="0" smtClean="0"/>
              <a:t>comunitarie </a:t>
            </a:r>
            <a:r>
              <a:rPr lang="it-IT" sz="2000" b="1" dirty="0"/>
              <a:t>e delle possibilità  </a:t>
            </a:r>
            <a:r>
              <a:rPr lang="it-IT" sz="2000" b="1" dirty="0" smtClean="0"/>
              <a:t>di </a:t>
            </a:r>
            <a:r>
              <a:rPr lang="it-IT" sz="2000" b="1" dirty="0"/>
              <a:t>accesso ai programmi europei e internazionali per la salute, </a:t>
            </a:r>
            <a:r>
              <a:rPr lang="it-IT" sz="2000" b="1" dirty="0" smtClean="0"/>
              <a:t>la </a:t>
            </a:r>
            <a:r>
              <a:rPr lang="it-IT" sz="2000" b="1" dirty="0"/>
              <a:t>ricerca e l'innovazione</a:t>
            </a:r>
            <a:r>
              <a:rPr lang="it-IT" sz="2000" dirty="0"/>
              <a:t>. </a:t>
            </a:r>
            <a:endParaRPr lang="it-IT" sz="2000" dirty="0" smtClean="0"/>
          </a:p>
          <a:p>
            <a:pPr algn="ctr"/>
            <a:endParaRPr lang="it-IT" sz="2000" dirty="0" smtClean="0"/>
          </a:p>
          <a:p>
            <a:pPr algn="ctr"/>
            <a:endParaRPr lang="it-IT" sz="2000" dirty="0"/>
          </a:p>
          <a:p>
            <a:pPr algn="ctr"/>
            <a:r>
              <a:rPr lang="it-IT" sz="2000" dirty="0" smtClean="0"/>
              <a:t>Il </a:t>
            </a:r>
            <a:r>
              <a:rPr lang="it-IT" sz="2000" dirty="0"/>
              <a:t>progetto, </a:t>
            </a:r>
            <a:r>
              <a:rPr lang="it-IT" sz="2000" dirty="0" smtClean="0"/>
              <a:t>inoltre</a:t>
            </a:r>
            <a:r>
              <a:rPr lang="it-IT" sz="2000" dirty="0"/>
              <a:t>, ha attivato specifici meccanismi per l'incentivazione e la </a:t>
            </a:r>
            <a:r>
              <a:rPr lang="it-IT" sz="2000" b="1" dirty="0"/>
              <a:t>partecipazione qualificata</a:t>
            </a:r>
            <a:r>
              <a:rPr lang="it-IT" sz="2000" dirty="0"/>
              <a:t> di  </a:t>
            </a:r>
            <a:r>
              <a:rPr lang="it-IT" sz="2000" dirty="0" smtClean="0"/>
              <a:t>tutti </a:t>
            </a:r>
            <a:r>
              <a:rPr lang="it-IT" sz="2000" dirty="0"/>
              <a:t>i  </a:t>
            </a:r>
            <a:r>
              <a:rPr lang="it-IT" sz="2000" dirty="0" smtClean="0"/>
              <a:t>destinatari </a:t>
            </a:r>
            <a:r>
              <a:rPr lang="it-IT" sz="2000" b="1" dirty="0"/>
              <a:t>alla definizione ed implementazione delle politiche di salute </a:t>
            </a:r>
            <a:endParaRPr lang="it-IT" sz="2000" b="1" dirty="0" smtClean="0"/>
          </a:p>
          <a:p>
            <a:pPr algn="ctr"/>
            <a:r>
              <a:rPr lang="it-IT" sz="2000" b="1" dirty="0" smtClean="0"/>
              <a:t>in </a:t>
            </a:r>
            <a:r>
              <a:rPr lang="it-IT" sz="2000" b="1" dirty="0"/>
              <a:t>ambito </a:t>
            </a:r>
            <a:r>
              <a:rPr lang="it-IT" sz="2000" b="1" dirty="0" smtClean="0"/>
              <a:t>europeo ed </a:t>
            </a:r>
            <a:r>
              <a:rPr lang="it-IT" sz="2000" b="1" dirty="0"/>
              <a:t>internazionale</a:t>
            </a:r>
            <a:r>
              <a:rPr lang="it-IT" sz="2000" dirty="0" smtClean="0"/>
              <a:t>.</a:t>
            </a:r>
          </a:p>
          <a:p>
            <a:pPr algn="ctr"/>
            <a:endParaRPr lang="it-IT" dirty="0"/>
          </a:p>
        </p:txBody>
      </p:sp>
    </p:spTree>
    <p:extLst>
      <p:ext uri="{BB962C8B-B14F-4D97-AF65-F5344CB8AC3E}">
        <p14:creationId xmlns:p14="http://schemas.microsoft.com/office/powerpoint/2010/main" val="2495553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1847850" y="1412876"/>
            <a:ext cx="85661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 typeface="Wingdings" panose="05000000000000000000" pitchFamily="2" charset="2"/>
              <a:buNone/>
            </a:pPr>
            <a:r>
              <a:rPr lang="it-IT" altLang="it-IT" sz="2200">
                <a:latin typeface="Trebuchet MS" panose="020B0603020202020204" pitchFamily="34" charset="0"/>
              </a:rPr>
              <a:t/>
            </a:r>
            <a:br>
              <a:rPr lang="it-IT" altLang="it-IT" sz="2200">
                <a:latin typeface="Trebuchet MS" panose="020B0603020202020204" pitchFamily="34" charset="0"/>
              </a:rPr>
            </a:br>
            <a:r>
              <a:rPr lang="it-IT" altLang="it-IT" sz="2200" b="1" i="1">
                <a:latin typeface="Trebuchet MS" panose="020B0603020202020204" pitchFamily="34" charset="0"/>
              </a:rPr>
              <a:t>Transnazionalità</a:t>
            </a:r>
            <a:r>
              <a:rPr lang="it-IT" altLang="it-IT" sz="2200">
                <a:latin typeface="Trebuchet MS" panose="020B0603020202020204" pitchFamily="34" charset="0"/>
              </a:rPr>
              <a:t>:</a:t>
            </a:r>
            <a:br>
              <a:rPr lang="it-IT" altLang="it-IT" sz="2200">
                <a:latin typeface="Trebuchet MS" panose="020B0603020202020204" pitchFamily="34" charset="0"/>
              </a:rPr>
            </a:br>
            <a:r>
              <a:rPr lang="it-IT" altLang="it-IT" sz="2200">
                <a:latin typeface="Trebuchet MS" panose="020B0603020202020204" pitchFamily="34" charset="0"/>
              </a:rPr>
              <a:t>Fatte salve rare eccezioni (es.: Azioni nazionali del Programma Gioventù, EASI, ecc.), ogni progetto deve essere sostenuto da un </a:t>
            </a:r>
            <a:r>
              <a:rPr lang="it-IT" altLang="it-IT" sz="2200" b="1">
                <a:latin typeface="Trebuchet MS" panose="020B0603020202020204" pitchFamily="34" charset="0"/>
              </a:rPr>
              <a:t>partenariato</a:t>
            </a:r>
            <a:r>
              <a:rPr lang="it-IT" altLang="it-IT" sz="2200">
                <a:latin typeface="Trebuchet MS" panose="020B0603020202020204" pitchFamily="34" charset="0"/>
              </a:rPr>
              <a:t> formato da organizzazioni aventi personalità giuridica pubbliche e/o private provenienti da </a:t>
            </a:r>
            <a:r>
              <a:rPr lang="it-IT" altLang="it-IT" sz="2200" b="1">
                <a:latin typeface="Trebuchet MS" panose="020B0603020202020204" pitchFamily="34" charset="0"/>
              </a:rPr>
              <a:t>diversi Stati</a:t>
            </a:r>
            <a:r>
              <a:rPr lang="it-IT" altLang="it-IT" sz="2200">
                <a:latin typeface="Trebuchet MS" panose="020B0603020202020204" pitchFamily="34" charset="0"/>
              </a:rPr>
              <a:t>. </a:t>
            </a:r>
          </a:p>
          <a:p>
            <a:pPr algn="just" eaLnBrk="1" hangingPunct="1">
              <a:lnSpc>
                <a:spcPct val="150000"/>
              </a:lnSpc>
              <a:spcBef>
                <a:spcPct val="0"/>
              </a:spcBef>
              <a:buFont typeface="Wingdings" panose="05000000000000000000" pitchFamily="2" charset="2"/>
              <a:buNone/>
            </a:pPr>
            <a:endParaRPr lang="it-IT" altLang="it-IT" sz="2200">
              <a:latin typeface="Trebuchet MS" panose="020B0603020202020204" pitchFamily="34" charset="0"/>
            </a:endParaRPr>
          </a:p>
          <a:p>
            <a:pPr algn="just" eaLnBrk="1" hangingPunct="1">
              <a:lnSpc>
                <a:spcPct val="150000"/>
              </a:lnSpc>
              <a:spcBef>
                <a:spcPct val="0"/>
              </a:spcBef>
              <a:buFont typeface="Wingdings" panose="05000000000000000000" pitchFamily="2" charset="2"/>
              <a:buNone/>
            </a:pPr>
            <a:r>
              <a:rPr lang="it-IT" altLang="it-IT" sz="2200">
                <a:latin typeface="Trebuchet MS" panose="020B0603020202020204" pitchFamily="34" charset="0"/>
              </a:rPr>
              <a:t>Il numero, la provenienza e le caratteristiche dei partner vengono specificati nei singoli bandi.</a:t>
            </a:r>
          </a:p>
          <a:p>
            <a:pPr algn="just" eaLnBrk="1" hangingPunct="1">
              <a:lnSpc>
                <a:spcPct val="150000"/>
              </a:lnSpc>
              <a:spcBef>
                <a:spcPct val="0"/>
              </a:spcBef>
              <a:buFont typeface="Wingdings" panose="05000000000000000000" pitchFamily="2" charset="2"/>
              <a:buNone/>
            </a:pPr>
            <a:r>
              <a:rPr lang="it-IT" altLang="it-IT" sz="2200">
                <a:latin typeface="Trebuchet MS" panose="020B0603020202020204" pitchFamily="34" charset="0"/>
              </a:rPr>
              <a:t> </a:t>
            </a:r>
            <a:r>
              <a:rPr lang="it-IT" altLang="it-IT" sz="1800">
                <a:solidFill>
                  <a:srgbClr val="3399FF"/>
                </a:solidFill>
              </a:rPr>
              <a:t/>
            </a:r>
            <a:br>
              <a:rPr lang="it-IT" altLang="it-IT" sz="1800">
                <a:solidFill>
                  <a:srgbClr val="3399FF"/>
                </a:solidFill>
              </a:rPr>
            </a:br>
            <a:r>
              <a:rPr lang="it-IT" altLang="it-IT" sz="1800">
                <a:solidFill>
                  <a:srgbClr val="3399FF"/>
                </a:solidFill>
              </a:rPr>
              <a:t> </a:t>
            </a:r>
          </a:p>
        </p:txBody>
      </p:sp>
      <p:sp>
        <p:nvSpPr>
          <p:cNvPr id="9219" name="Rectangle 7"/>
          <p:cNvSpPr txBox="1">
            <a:spLocks noChangeArrowheads="1"/>
          </p:cNvSpPr>
          <p:nvPr/>
        </p:nvSpPr>
        <p:spPr bwMode="auto">
          <a:xfrm>
            <a:off x="1992313" y="260351"/>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Le caratteristiche trasversali dei progetti </a:t>
            </a:r>
          </a:p>
          <a:p>
            <a:pPr algn="ctr" eaLnBrk="1" hangingPunct="1">
              <a:defRPr/>
            </a:pPr>
            <a:r>
              <a:rPr lang="it-IT" sz="2400" dirty="0">
                <a:solidFill>
                  <a:schemeClr val="bg1"/>
                </a:solidFill>
                <a:latin typeface="Tahoma" pitchFamily="34" charset="0"/>
                <a:cs typeface="Tahoma" pitchFamily="34" charset="0"/>
              </a:rPr>
              <a:t>a Gestione Diretta 2/4</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425" y="20955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01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1778001" y="1412876"/>
            <a:ext cx="86582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 typeface="Wingdings" panose="05000000000000000000" pitchFamily="2" charset="2"/>
              <a:buNone/>
            </a:pPr>
            <a:r>
              <a:rPr lang="it-IT" altLang="it-IT" sz="2200" b="1" i="1" dirty="0">
                <a:latin typeface="Trebuchet MS" panose="020B0603020202020204" pitchFamily="34" charset="0"/>
              </a:rPr>
              <a:t>Trasferibilità</a:t>
            </a:r>
            <a:r>
              <a:rPr lang="it-IT" altLang="it-IT" sz="2200" dirty="0">
                <a:latin typeface="Trebuchet MS" panose="020B0603020202020204" pitchFamily="34" charset="0"/>
              </a:rPr>
              <a:t>:</a:t>
            </a:r>
            <a:br>
              <a:rPr lang="it-IT" altLang="it-IT" sz="2200" dirty="0">
                <a:latin typeface="Trebuchet MS" panose="020B0603020202020204" pitchFamily="34" charset="0"/>
              </a:rPr>
            </a:br>
            <a:r>
              <a:rPr lang="it-IT" altLang="it-IT" sz="2200" dirty="0">
                <a:latin typeface="Trebuchet MS" panose="020B0603020202020204" pitchFamily="34" charset="0"/>
              </a:rPr>
              <a:t>La Commissione Europea finanzia progetti il cui risultato finale può essere </a:t>
            </a:r>
            <a:r>
              <a:rPr lang="it-IT" altLang="it-IT" sz="2200" b="1" dirty="0">
                <a:latin typeface="Trebuchet MS" panose="020B0603020202020204" pitchFamily="34" charset="0"/>
              </a:rPr>
              <a:t>trasferito</a:t>
            </a:r>
            <a:r>
              <a:rPr lang="it-IT" altLang="it-IT" sz="2200" dirty="0">
                <a:latin typeface="Trebuchet MS" panose="020B0603020202020204" pitchFamily="34" charset="0"/>
              </a:rPr>
              <a:t> ad altre realtà europee, al fine di affrontare e risolvere problemi comuni ai diversi Stati Membri.</a:t>
            </a:r>
          </a:p>
          <a:p>
            <a:pPr algn="just" eaLnBrk="1" hangingPunct="1">
              <a:lnSpc>
                <a:spcPct val="150000"/>
              </a:lnSpc>
              <a:spcBef>
                <a:spcPct val="0"/>
              </a:spcBef>
              <a:buFont typeface="Wingdings" panose="05000000000000000000" pitchFamily="2" charset="2"/>
              <a:buNone/>
            </a:pPr>
            <a:endParaRPr lang="it-IT" altLang="it-IT" sz="2200" dirty="0">
              <a:latin typeface="Trebuchet MS" panose="020B0603020202020204" pitchFamily="34" charset="0"/>
            </a:endParaRPr>
          </a:p>
          <a:p>
            <a:pPr algn="just" eaLnBrk="1" hangingPunct="1">
              <a:lnSpc>
                <a:spcPct val="150000"/>
              </a:lnSpc>
              <a:spcBef>
                <a:spcPct val="0"/>
              </a:spcBef>
              <a:buFont typeface="Wingdings" panose="05000000000000000000" pitchFamily="2" charset="2"/>
              <a:buNone/>
            </a:pPr>
            <a:r>
              <a:rPr lang="it-IT" altLang="it-IT" sz="2200" dirty="0">
                <a:latin typeface="Trebuchet MS" panose="020B0603020202020204" pitchFamily="34" charset="0"/>
              </a:rPr>
              <a:t>I progetti, pertanto, devono avere respiro europeo e non devono essere concepiti ed elaborati solo su scala locale (“</a:t>
            </a:r>
            <a:r>
              <a:rPr lang="it-IT" altLang="it-IT" sz="2200" u="sng" dirty="0" err="1">
                <a:latin typeface="Trebuchet MS" panose="020B0603020202020204" pitchFamily="34" charset="0"/>
              </a:rPr>
              <a:t>you</a:t>
            </a:r>
            <a:r>
              <a:rPr lang="it-IT" altLang="it-IT" sz="2200" u="sng" dirty="0">
                <a:latin typeface="Trebuchet MS" panose="020B0603020202020204" pitchFamily="34" charset="0"/>
              </a:rPr>
              <a:t> can </a:t>
            </a:r>
            <a:r>
              <a:rPr lang="it-IT" altLang="it-IT" sz="2200" u="sng" dirty="0" err="1">
                <a:latin typeface="Trebuchet MS" panose="020B0603020202020204" pitchFamily="34" charset="0"/>
              </a:rPr>
              <a:t>act</a:t>
            </a:r>
            <a:r>
              <a:rPr lang="it-IT" altLang="it-IT" sz="2200" u="sng" dirty="0">
                <a:latin typeface="Trebuchet MS" panose="020B0603020202020204" pitchFamily="34" charset="0"/>
              </a:rPr>
              <a:t> </a:t>
            </a:r>
            <a:r>
              <a:rPr lang="it-IT" altLang="it-IT" sz="2200" u="sng" dirty="0" err="1">
                <a:latin typeface="Trebuchet MS" panose="020B0603020202020204" pitchFamily="34" charset="0"/>
              </a:rPr>
              <a:t>local</a:t>
            </a:r>
            <a:r>
              <a:rPr lang="it-IT" altLang="it-IT" sz="2200" u="sng" dirty="0">
                <a:latin typeface="Trebuchet MS" panose="020B0603020202020204" pitchFamily="34" charset="0"/>
              </a:rPr>
              <a:t> </a:t>
            </a:r>
            <a:r>
              <a:rPr lang="it-IT" altLang="it-IT" sz="2200" u="sng" dirty="0" err="1">
                <a:latin typeface="Trebuchet MS" panose="020B0603020202020204" pitchFamily="34" charset="0"/>
              </a:rPr>
              <a:t>but</a:t>
            </a:r>
            <a:r>
              <a:rPr lang="it-IT" altLang="it-IT" sz="2200" u="sng" dirty="0">
                <a:latin typeface="Trebuchet MS" panose="020B0603020202020204" pitchFamily="34" charset="0"/>
              </a:rPr>
              <a:t> </a:t>
            </a:r>
            <a:r>
              <a:rPr lang="it-IT" altLang="it-IT" sz="2200" u="sng" dirty="0" err="1">
                <a:latin typeface="Trebuchet MS" panose="020B0603020202020204" pitchFamily="34" charset="0"/>
              </a:rPr>
              <a:t>have</a:t>
            </a:r>
            <a:r>
              <a:rPr lang="it-IT" altLang="it-IT" sz="2200" u="sng" dirty="0">
                <a:latin typeface="Trebuchet MS" panose="020B0603020202020204" pitchFamily="34" charset="0"/>
              </a:rPr>
              <a:t> to </a:t>
            </a:r>
            <a:r>
              <a:rPr lang="it-IT" altLang="it-IT" sz="2200" u="sng" dirty="0" err="1">
                <a:latin typeface="Trebuchet MS" panose="020B0603020202020204" pitchFamily="34" charset="0"/>
              </a:rPr>
              <a:t>think</a:t>
            </a:r>
            <a:r>
              <a:rPr lang="it-IT" altLang="it-IT" sz="2200" u="sng" dirty="0">
                <a:latin typeface="Trebuchet MS" panose="020B0603020202020204" pitchFamily="34" charset="0"/>
              </a:rPr>
              <a:t> global</a:t>
            </a:r>
            <a:r>
              <a:rPr lang="it-IT" altLang="it-IT" sz="2200" dirty="0">
                <a:latin typeface="Trebuchet MS" panose="020B0603020202020204" pitchFamily="34" charset="0"/>
              </a:rPr>
              <a:t>”).</a:t>
            </a:r>
          </a:p>
          <a:p>
            <a:pPr algn="just" eaLnBrk="1" hangingPunct="1">
              <a:lnSpc>
                <a:spcPct val="150000"/>
              </a:lnSpc>
              <a:spcBef>
                <a:spcPct val="0"/>
              </a:spcBef>
              <a:buFont typeface="Wingdings" panose="05000000000000000000" pitchFamily="2" charset="2"/>
              <a:buNone/>
            </a:pPr>
            <a:r>
              <a:rPr lang="it-IT" altLang="it-IT" sz="1800" dirty="0">
                <a:solidFill>
                  <a:srgbClr val="3399FF"/>
                </a:solidFill>
              </a:rPr>
              <a:t/>
            </a:r>
            <a:br>
              <a:rPr lang="it-IT" altLang="it-IT" sz="1800" dirty="0">
                <a:solidFill>
                  <a:srgbClr val="3399FF"/>
                </a:solidFill>
              </a:rPr>
            </a:br>
            <a:endParaRPr lang="it-IT" altLang="it-IT" sz="1800" dirty="0">
              <a:solidFill>
                <a:srgbClr val="3399FF"/>
              </a:solidFill>
            </a:endParaRPr>
          </a:p>
        </p:txBody>
      </p:sp>
      <p:sp>
        <p:nvSpPr>
          <p:cNvPr id="10243" name="Rectangle 7"/>
          <p:cNvSpPr txBox="1">
            <a:spLocks noChangeArrowheads="1"/>
          </p:cNvSpPr>
          <p:nvPr/>
        </p:nvSpPr>
        <p:spPr bwMode="auto">
          <a:xfrm>
            <a:off x="1992313" y="260351"/>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Le caratteristiche trasversali dei progetti </a:t>
            </a:r>
          </a:p>
          <a:p>
            <a:pPr algn="ctr" eaLnBrk="1" hangingPunct="1">
              <a:defRPr/>
            </a:pPr>
            <a:r>
              <a:rPr lang="it-IT" sz="2400" dirty="0">
                <a:solidFill>
                  <a:schemeClr val="bg1"/>
                </a:solidFill>
                <a:latin typeface="Tahoma" pitchFamily="34" charset="0"/>
                <a:cs typeface="Tahoma" pitchFamily="34" charset="0"/>
              </a:rPr>
              <a:t>a Gestione Diretta 3/4</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651" y="20955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900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1920876" y="1628775"/>
            <a:ext cx="83026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108585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 typeface="Wingdings" panose="05000000000000000000" pitchFamily="2" charset="2"/>
              <a:buNone/>
            </a:pPr>
            <a:r>
              <a:rPr lang="it-IT" altLang="it-IT" sz="2200" b="1" i="1">
                <a:latin typeface="Trebuchet MS" panose="020B0603020202020204" pitchFamily="34" charset="0"/>
              </a:rPr>
              <a:t>Innovatività</a:t>
            </a:r>
            <a:r>
              <a:rPr lang="it-IT" altLang="it-IT" sz="2200">
                <a:latin typeface="Trebuchet MS" panose="020B0603020202020204" pitchFamily="34" charset="0"/>
              </a:rPr>
              <a:t>:</a:t>
            </a:r>
            <a:br>
              <a:rPr lang="it-IT" altLang="it-IT" sz="2200">
                <a:latin typeface="Trebuchet MS" panose="020B0603020202020204" pitchFamily="34" charset="0"/>
              </a:rPr>
            </a:br>
            <a:r>
              <a:rPr lang="it-IT" altLang="it-IT" sz="2200">
                <a:latin typeface="Trebuchet MS" panose="020B0603020202020204" pitchFamily="34" charset="0"/>
              </a:rPr>
              <a:t>Il progetto deve presentare aspetti </a:t>
            </a:r>
            <a:r>
              <a:rPr lang="it-IT" altLang="it-IT" sz="2200" b="1">
                <a:latin typeface="Trebuchet MS" panose="020B0603020202020204" pitchFamily="34" charset="0"/>
              </a:rPr>
              <a:t>innovativi</a:t>
            </a:r>
            <a:r>
              <a:rPr lang="it-IT" altLang="it-IT" sz="2200">
                <a:latin typeface="Trebuchet MS" panose="020B0603020202020204" pitchFamily="34" charset="0"/>
              </a:rPr>
              <a:t> relativamente: </a:t>
            </a:r>
          </a:p>
          <a:p>
            <a:pPr lvl="1" algn="just" eaLnBrk="1" hangingPunct="1">
              <a:lnSpc>
                <a:spcPct val="150000"/>
              </a:lnSpc>
              <a:spcBef>
                <a:spcPct val="0"/>
              </a:spcBef>
              <a:buFont typeface="Wingdings" panose="05000000000000000000" pitchFamily="2" charset="2"/>
              <a:buChar char="§"/>
            </a:pPr>
            <a:r>
              <a:rPr lang="it-IT" altLang="it-IT" sz="2200">
                <a:latin typeface="Trebuchet MS" panose="020B0603020202020204" pitchFamily="34" charset="0"/>
              </a:rPr>
              <a:t>al problema affrontato </a:t>
            </a:r>
          </a:p>
          <a:p>
            <a:pPr lvl="1" algn="just" eaLnBrk="1" hangingPunct="1">
              <a:lnSpc>
                <a:spcPct val="150000"/>
              </a:lnSpc>
              <a:spcBef>
                <a:spcPct val="0"/>
              </a:spcBef>
              <a:buFont typeface="Wingdings" panose="05000000000000000000" pitchFamily="2" charset="2"/>
              <a:buChar char="§"/>
            </a:pPr>
            <a:r>
              <a:rPr lang="it-IT" altLang="it-IT" sz="2200">
                <a:latin typeface="Trebuchet MS" panose="020B0603020202020204" pitchFamily="34" charset="0"/>
              </a:rPr>
              <a:t>alla soluzione/tecnologia che si intende sperimentare</a:t>
            </a:r>
          </a:p>
          <a:p>
            <a:pPr lvl="1" algn="just" eaLnBrk="1" hangingPunct="1">
              <a:lnSpc>
                <a:spcPct val="150000"/>
              </a:lnSpc>
              <a:spcBef>
                <a:spcPct val="0"/>
              </a:spcBef>
              <a:buFont typeface="Wingdings" panose="05000000000000000000" pitchFamily="2" charset="2"/>
              <a:buChar char="§"/>
            </a:pPr>
            <a:r>
              <a:rPr lang="it-IT" altLang="it-IT" sz="2200">
                <a:latin typeface="Trebuchet MS" panose="020B0603020202020204" pitchFamily="34" charset="0"/>
              </a:rPr>
              <a:t>alla metodologia/strategia adottata</a:t>
            </a:r>
          </a:p>
          <a:p>
            <a:pPr lvl="1" algn="just" eaLnBrk="1" hangingPunct="1">
              <a:lnSpc>
                <a:spcPct val="150000"/>
              </a:lnSpc>
              <a:spcBef>
                <a:spcPct val="0"/>
              </a:spcBef>
              <a:buFont typeface="Wingdings" panose="05000000000000000000" pitchFamily="2" charset="2"/>
              <a:buChar char="§"/>
            </a:pPr>
            <a:r>
              <a:rPr lang="it-IT" altLang="it-IT" sz="2200">
                <a:latin typeface="Trebuchet MS" panose="020B0603020202020204" pitchFamily="34" charset="0"/>
              </a:rPr>
              <a:t>all’area geografica coinvolta</a:t>
            </a:r>
          </a:p>
          <a:p>
            <a:pPr lvl="1" algn="just" eaLnBrk="1" hangingPunct="1">
              <a:lnSpc>
                <a:spcPct val="150000"/>
              </a:lnSpc>
              <a:spcBef>
                <a:spcPct val="0"/>
              </a:spcBef>
              <a:buFont typeface="Wingdings" panose="05000000000000000000" pitchFamily="2" charset="2"/>
              <a:buChar char="§"/>
            </a:pPr>
            <a:r>
              <a:rPr lang="it-IT" altLang="it-IT" sz="2200">
                <a:latin typeface="Trebuchet MS" panose="020B0603020202020204" pitchFamily="34" charset="0"/>
              </a:rPr>
              <a:t>alla partnership</a:t>
            </a:r>
          </a:p>
          <a:p>
            <a:pPr lvl="1" algn="just" eaLnBrk="1" hangingPunct="1">
              <a:lnSpc>
                <a:spcPct val="150000"/>
              </a:lnSpc>
              <a:spcBef>
                <a:spcPct val="0"/>
              </a:spcBef>
              <a:buFont typeface="Wingdings" panose="05000000000000000000" pitchFamily="2" charset="2"/>
              <a:buChar char="§"/>
            </a:pPr>
            <a:r>
              <a:rPr lang="it-IT" altLang="it-IT" sz="2200">
                <a:latin typeface="Trebuchet MS" panose="020B0603020202020204" pitchFamily="34" charset="0"/>
              </a:rPr>
              <a:t>ai destinatari dell’intervento</a:t>
            </a:r>
          </a:p>
          <a:p>
            <a:pPr algn="just" eaLnBrk="1" hangingPunct="1">
              <a:lnSpc>
                <a:spcPct val="150000"/>
              </a:lnSpc>
              <a:spcBef>
                <a:spcPct val="0"/>
              </a:spcBef>
              <a:buFontTx/>
              <a:buNone/>
            </a:pPr>
            <a:r>
              <a:rPr lang="it-IT" altLang="it-IT" sz="1800">
                <a:solidFill>
                  <a:srgbClr val="3399FF"/>
                </a:solidFill>
              </a:rPr>
              <a:t/>
            </a:r>
            <a:br>
              <a:rPr lang="it-IT" altLang="it-IT" sz="1800">
                <a:solidFill>
                  <a:srgbClr val="3399FF"/>
                </a:solidFill>
              </a:rPr>
            </a:br>
            <a:endParaRPr lang="it-IT" altLang="it-IT" sz="1800">
              <a:solidFill>
                <a:srgbClr val="3399FF"/>
              </a:solidFill>
            </a:endParaRPr>
          </a:p>
        </p:txBody>
      </p:sp>
      <p:sp>
        <p:nvSpPr>
          <p:cNvPr id="11267" name="Rectangle 7"/>
          <p:cNvSpPr txBox="1">
            <a:spLocks noChangeArrowheads="1"/>
          </p:cNvSpPr>
          <p:nvPr/>
        </p:nvSpPr>
        <p:spPr bwMode="auto">
          <a:xfrm>
            <a:off x="1992313" y="260351"/>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Le caratteristiche trasversali dei progetti </a:t>
            </a:r>
          </a:p>
          <a:p>
            <a:pPr algn="ctr" eaLnBrk="1" hangingPunct="1">
              <a:defRPr/>
            </a:pPr>
            <a:r>
              <a:rPr lang="it-IT" sz="2400" dirty="0">
                <a:solidFill>
                  <a:schemeClr val="bg1"/>
                </a:solidFill>
                <a:latin typeface="Tahoma" pitchFamily="34" charset="0"/>
                <a:cs typeface="Tahoma" pitchFamily="34" charset="0"/>
              </a:rPr>
              <a:t>a Gestione Diretta 4/4</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306" y="20955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628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1905001" y="981076"/>
            <a:ext cx="8367713" cy="4824413"/>
          </a:xfrm>
          <a:prstGeom prst="rect">
            <a:avLst/>
          </a:prstGeom>
          <a:noFill/>
          <a:ln w="9525">
            <a:noFill/>
            <a:miter lim="800000"/>
            <a:headEnd/>
            <a:tailEnd/>
          </a:ln>
        </p:spPr>
        <p:txBody>
          <a:bodyPr anchor="ctr"/>
          <a:lstStyle/>
          <a:p>
            <a:pPr algn="just" eaLnBrk="1" hangingPunct="1">
              <a:defRPr/>
            </a:pPr>
            <a:r>
              <a:rPr lang="it-IT" sz="2400" dirty="0">
                <a:latin typeface="Trebuchet MS" pitchFamily="34" charset="0"/>
                <a:cs typeface="Arial" charset="0"/>
              </a:rPr>
              <a:t>Attuare il </a:t>
            </a:r>
            <a:r>
              <a:rPr lang="it-IT" sz="2400" b="1" dirty="0">
                <a:solidFill>
                  <a:schemeClr val="accent6"/>
                </a:solidFill>
                <a:latin typeface="Trebuchet MS" pitchFamily="34" charset="0"/>
                <a:cs typeface="Arial" charset="0"/>
              </a:rPr>
              <a:t>principio di coesione economica e sociale </a:t>
            </a:r>
            <a:r>
              <a:rPr lang="it-IT" sz="2400" dirty="0">
                <a:latin typeface="Trebuchet MS" pitchFamily="34" charset="0"/>
                <a:cs typeface="Arial" charset="0"/>
              </a:rPr>
              <a:t>all’interno della Comunità (focus geografico: accompagnare aree geografiche europee a raggiungere standard simili dal punto di vista dell’occupazione, dei servizi, delle infrastrutture, ecc.)</a:t>
            </a:r>
          </a:p>
          <a:p>
            <a:pPr algn="just" eaLnBrk="1" hangingPunct="1">
              <a:defRPr/>
            </a:pPr>
            <a:endParaRPr lang="it-IT" sz="2400" dirty="0">
              <a:latin typeface="Trebuchet MS" pitchFamily="34" charset="0"/>
              <a:cs typeface="Arial" charset="0"/>
            </a:endParaRPr>
          </a:p>
          <a:p>
            <a:pPr algn="just" eaLnBrk="1" hangingPunct="1">
              <a:defRPr/>
            </a:pPr>
            <a:endParaRPr lang="it-IT" sz="2400" dirty="0">
              <a:solidFill>
                <a:srgbClr val="3399FF"/>
              </a:solidFill>
              <a:latin typeface="Trebuchet MS" pitchFamily="34" charset="0"/>
              <a:cs typeface="Arial" charset="0"/>
            </a:endParaRPr>
          </a:p>
          <a:p>
            <a:pPr algn="just" eaLnBrk="1" hangingPunct="1">
              <a:defRPr/>
            </a:pPr>
            <a:r>
              <a:rPr lang="it-IT" sz="2400" dirty="0">
                <a:latin typeface="Trebuchet MS" pitchFamily="34" charset="0"/>
                <a:cs typeface="Arial" charset="0"/>
              </a:rPr>
              <a:t>Servono a finanziare le azioni "strutturali" dell'Unione, ossia quelle miranti a ridurre i divari di sviluppo tra le regioni (intese come regioni europee).</a:t>
            </a:r>
          </a:p>
        </p:txBody>
      </p:sp>
      <p:sp>
        <p:nvSpPr>
          <p:cNvPr id="6147" name="Rectangle 7"/>
          <p:cNvSpPr txBox="1">
            <a:spLocks noChangeArrowheads="1"/>
          </p:cNvSpPr>
          <p:nvPr/>
        </p:nvSpPr>
        <p:spPr bwMode="auto">
          <a:xfrm>
            <a:off x="1981200" y="274638"/>
            <a:ext cx="8229600" cy="417512"/>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Programmi a Gestione Indiretta: Obiettivi</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306" y="20955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8254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703389" y="1268413"/>
            <a:ext cx="8747125"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it-IT" sz="2400">
              <a:latin typeface="Trebuchet MS" panose="020B0603020202020204" pitchFamily="34" charset="0"/>
            </a:endParaRPr>
          </a:p>
          <a:p>
            <a:pPr algn="just" eaLnBrk="1" hangingPunct="1">
              <a:spcBef>
                <a:spcPct val="0"/>
              </a:spcBef>
              <a:buFontTx/>
              <a:buNone/>
            </a:pPr>
            <a:r>
              <a:rPr lang="it-IT" altLang="it-IT" sz="2400" b="1">
                <a:latin typeface="Trebuchet MS" panose="020B0603020202020204" pitchFamily="34" charset="0"/>
              </a:rPr>
              <a:t>Convergenza</a:t>
            </a:r>
            <a:r>
              <a:rPr lang="it-IT" altLang="it-IT" sz="2400">
                <a:latin typeface="Trebuchet MS" panose="020B0603020202020204" pitchFamily="34" charset="0"/>
              </a:rPr>
              <a:t> - ridurre le disparità tra i livelli di sviluppo ancora più crescenti dopo l'allargamento ed accelerare la convergenza economica delle regioni meno avanzate</a:t>
            </a:r>
          </a:p>
          <a:p>
            <a:pPr algn="just" eaLnBrk="1" hangingPunct="1">
              <a:spcBef>
                <a:spcPct val="0"/>
              </a:spcBef>
              <a:buFontTx/>
              <a:buNone/>
            </a:pPr>
            <a:endParaRPr lang="it-IT" altLang="it-IT" sz="2400">
              <a:latin typeface="Trebuchet MS" panose="020B0603020202020204" pitchFamily="34" charset="0"/>
            </a:endParaRPr>
          </a:p>
          <a:p>
            <a:pPr algn="just" eaLnBrk="1" hangingPunct="1">
              <a:spcBef>
                <a:spcPct val="0"/>
              </a:spcBef>
              <a:buFontTx/>
              <a:buNone/>
            </a:pPr>
            <a:endParaRPr lang="it-IT" altLang="it-IT" sz="2400">
              <a:latin typeface="Trebuchet MS" panose="020B0603020202020204" pitchFamily="34" charset="0"/>
            </a:endParaRPr>
          </a:p>
          <a:p>
            <a:pPr algn="just" eaLnBrk="1" hangingPunct="1">
              <a:spcBef>
                <a:spcPct val="0"/>
              </a:spcBef>
              <a:buFontTx/>
              <a:buNone/>
            </a:pPr>
            <a:r>
              <a:rPr lang="it-IT" altLang="it-IT" sz="2400" b="1">
                <a:latin typeface="Trebuchet MS" panose="020B0603020202020204" pitchFamily="34" charset="0"/>
              </a:rPr>
              <a:t>Competitività</a:t>
            </a:r>
            <a:r>
              <a:rPr lang="it-IT" altLang="it-IT" sz="2400">
                <a:latin typeface="Trebuchet MS" panose="020B0603020202020204" pitchFamily="34" charset="0"/>
              </a:rPr>
              <a:t> - rafforzare la competitività e l'attrattività delle regioni nonché l'occupazione a livello regionale</a:t>
            </a:r>
          </a:p>
          <a:p>
            <a:pPr algn="just" eaLnBrk="1" hangingPunct="1">
              <a:spcBef>
                <a:spcPct val="0"/>
              </a:spcBef>
              <a:buFontTx/>
              <a:buNone/>
            </a:pPr>
            <a:endParaRPr lang="it-IT" altLang="it-IT" sz="2400">
              <a:latin typeface="Trebuchet MS" panose="020B0603020202020204" pitchFamily="34" charset="0"/>
            </a:endParaRPr>
          </a:p>
          <a:p>
            <a:pPr algn="just" eaLnBrk="1" hangingPunct="1">
              <a:spcBef>
                <a:spcPct val="0"/>
              </a:spcBef>
              <a:buFontTx/>
              <a:buNone/>
            </a:pPr>
            <a:endParaRPr lang="it-IT" altLang="it-IT" sz="2400">
              <a:latin typeface="Trebuchet MS" panose="020B0603020202020204" pitchFamily="34" charset="0"/>
            </a:endParaRPr>
          </a:p>
          <a:p>
            <a:pPr algn="just" eaLnBrk="1" hangingPunct="1">
              <a:spcBef>
                <a:spcPct val="0"/>
              </a:spcBef>
              <a:buFontTx/>
              <a:buNone/>
            </a:pPr>
            <a:r>
              <a:rPr lang="it-IT" altLang="it-IT" sz="2400" b="1">
                <a:latin typeface="Trebuchet MS" panose="020B0603020202020204" pitchFamily="34" charset="0"/>
              </a:rPr>
              <a:t>Cooperazione</a:t>
            </a:r>
            <a:r>
              <a:rPr lang="it-IT" altLang="it-IT" sz="2400">
                <a:latin typeface="Trebuchet MS" panose="020B0603020202020204" pitchFamily="34" charset="0"/>
              </a:rPr>
              <a:t> - rafforzare la cooperazione transfrontaliera con iniziative congiunte locali e regionali, la cooperazione transnazionale con azioni connesse alle priorità comunitarie tese allo sviluppo territoriale integrato e la cooperazione interregionale e lo scambio di esperienze</a:t>
            </a:r>
          </a:p>
          <a:p>
            <a:pPr eaLnBrk="1" hangingPunct="1">
              <a:spcBef>
                <a:spcPct val="0"/>
              </a:spcBef>
              <a:buFontTx/>
              <a:buNone/>
            </a:pPr>
            <a:endParaRPr lang="it-IT" altLang="it-IT" sz="2800">
              <a:latin typeface="Trebuchet MS" panose="020B0603020202020204" pitchFamily="34" charset="0"/>
            </a:endParaRPr>
          </a:p>
          <a:p>
            <a:pPr eaLnBrk="1" hangingPunct="1">
              <a:spcBef>
                <a:spcPct val="0"/>
              </a:spcBef>
              <a:buFontTx/>
              <a:buNone/>
            </a:pPr>
            <a:endParaRPr lang="it-IT" altLang="it-IT" sz="2800">
              <a:latin typeface="Trebuchet MS" panose="020B0603020202020204" pitchFamily="34" charset="0"/>
            </a:endParaRPr>
          </a:p>
        </p:txBody>
      </p:sp>
      <p:sp>
        <p:nvSpPr>
          <p:cNvPr id="7171" name="Rectangle 7"/>
          <p:cNvSpPr txBox="1">
            <a:spLocks noChangeArrowheads="1"/>
          </p:cNvSpPr>
          <p:nvPr/>
        </p:nvSpPr>
        <p:spPr bwMode="auto">
          <a:xfrm>
            <a:off x="627537" y="365125"/>
            <a:ext cx="8229600" cy="419100"/>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Programmi a Gestione Indiretta: Caratteristiche principali</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6529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1752600" y="1196976"/>
            <a:ext cx="86868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a:latin typeface="Trebuchet MS" panose="020B0603020202020204" pitchFamily="34" charset="0"/>
              </a:rPr>
              <a:t>Gli strumenti finanziari:</a:t>
            </a:r>
          </a:p>
          <a:p>
            <a:pPr eaLnBrk="1" hangingPunct="1">
              <a:spcBef>
                <a:spcPct val="0"/>
              </a:spcBef>
              <a:buFontTx/>
              <a:buNone/>
            </a:pPr>
            <a:endParaRPr lang="it-IT" altLang="it-IT" sz="2000">
              <a:latin typeface="Trebuchet MS" panose="020B0603020202020204" pitchFamily="34" charset="0"/>
            </a:endParaRPr>
          </a:p>
          <a:p>
            <a:pPr algn="just" eaLnBrk="1" hangingPunct="1">
              <a:spcBef>
                <a:spcPct val="0"/>
              </a:spcBef>
              <a:buFontTx/>
              <a:buNone/>
            </a:pPr>
            <a:r>
              <a:rPr lang="it-IT" altLang="it-IT" sz="2000" b="1">
                <a:latin typeface="Trebuchet MS" panose="020B0603020202020204" pitchFamily="34" charset="0"/>
              </a:rPr>
              <a:t>Fondo europeo di sviluppo regionale</a:t>
            </a:r>
            <a:r>
              <a:rPr lang="it-IT" altLang="it-IT" sz="2000">
                <a:latin typeface="Trebuchet MS" panose="020B0603020202020204" pitchFamily="34" charset="0"/>
              </a:rPr>
              <a:t> (FESR), che costituisce il principale strumento finanziario dei programmi regionali. Esso sostiene soprattutto gli investimenti produttivi, le infrastrutture e lo sviluppo delle piccole e medie imprese</a:t>
            </a:r>
          </a:p>
          <a:p>
            <a:pPr algn="just" eaLnBrk="1" hangingPunct="1">
              <a:spcBef>
                <a:spcPct val="0"/>
              </a:spcBef>
              <a:buFontTx/>
              <a:buNone/>
            </a:pPr>
            <a:r>
              <a:rPr lang="it-IT" altLang="it-IT" sz="2000">
                <a:latin typeface="Trebuchet MS" panose="020B0603020202020204" pitchFamily="34" charset="0"/>
              </a:rPr>
              <a:t> </a:t>
            </a:r>
          </a:p>
          <a:p>
            <a:pPr algn="just" eaLnBrk="1" hangingPunct="1">
              <a:spcBef>
                <a:spcPct val="0"/>
              </a:spcBef>
              <a:buFontTx/>
              <a:buNone/>
            </a:pPr>
            <a:r>
              <a:rPr lang="it-IT" altLang="it-IT" sz="2000" b="1">
                <a:latin typeface="Trebuchet MS" panose="020B0603020202020204" pitchFamily="34" charset="0"/>
              </a:rPr>
              <a:t>Fondo sociale europeo</a:t>
            </a:r>
            <a:r>
              <a:rPr lang="it-IT" altLang="it-IT" sz="2000">
                <a:latin typeface="Trebuchet MS" panose="020B0603020202020204" pitchFamily="34" charset="0"/>
              </a:rPr>
              <a:t> (FSE), che eroga finanziamenti per le azioni di formazione e di lotta alla disoccupazione, (sistemi di istruzione, formazione professionale, finanziamenti per le assunzioni)</a:t>
            </a:r>
          </a:p>
          <a:p>
            <a:pPr algn="just" eaLnBrk="1" hangingPunct="1">
              <a:spcBef>
                <a:spcPct val="0"/>
              </a:spcBef>
              <a:buFontTx/>
              <a:buNone/>
            </a:pPr>
            <a:r>
              <a:rPr lang="it-IT" altLang="it-IT" sz="2000">
                <a:latin typeface="Trebuchet MS" panose="020B0603020202020204" pitchFamily="34" charset="0"/>
              </a:rPr>
              <a:t> </a:t>
            </a:r>
          </a:p>
          <a:p>
            <a:pPr algn="just" eaLnBrk="1" hangingPunct="1">
              <a:spcBef>
                <a:spcPct val="0"/>
              </a:spcBef>
              <a:buFontTx/>
              <a:buNone/>
            </a:pPr>
            <a:r>
              <a:rPr lang="it-IT" altLang="it-IT" sz="2000" b="1">
                <a:latin typeface="Trebuchet MS" panose="020B0603020202020204" pitchFamily="34" charset="0"/>
              </a:rPr>
              <a:t>Fondo di coesione</a:t>
            </a:r>
            <a:r>
              <a:rPr lang="it-IT" altLang="it-IT" sz="2000">
                <a:latin typeface="Trebuchet MS" panose="020B0603020202020204" pitchFamily="34" charset="0"/>
              </a:rPr>
              <a:t> assiste gli Stati membri con un reddito nazionale lordo (RNL) pro capite inferiore al 90% della media comunitaria a recuperare il proprio ritardo economico e sociale e a stabilizzare la propria economia</a:t>
            </a:r>
            <a:endParaRPr lang="it-IT" altLang="it-IT" sz="2800">
              <a:latin typeface="Trebuchet MS" panose="020B0603020202020204" pitchFamily="34" charset="0"/>
            </a:endParaRPr>
          </a:p>
          <a:p>
            <a:pPr eaLnBrk="1" hangingPunct="1">
              <a:spcBef>
                <a:spcPct val="0"/>
              </a:spcBef>
              <a:buFontTx/>
              <a:buNone/>
            </a:pPr>
            <a:endParaRPr lang="it-IT" altLang="it-IT" sz="2800">
              <a:latin typeface="Trebuchet MS" panose="020B0603020202020204" pitchFamily="34" charset="0"/>
            </a:endParaRPr>
          </a:p>
        </p:txBody>
      </p:sp>
      <p:sp>
        <p:nvSpPr>
          <p:cNvPr id="7171" name="Rectangle 7"/>
          <p:cNvSpPr txBox="1">
            <a:spLocks noChangeArrowheads="1"/>
          </p:cNvSpPr>
          <p:nvPr/>
        </p:nvSpPr>
        <p:spPr bwMode="auto">
          <a:xfrm>
            <a:off x="832253" y="349724"/>
            <a:ext cx="8229600" cy="419100"/>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Programmi a Gestione Indiretta: Caratteristiche principali</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6825" y="173512"/>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464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1801813" y="1484313"/>
            <a:ext cx="8610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Wingdings" panose="05000000000000000000" pitchFamily="2" charset="2"/>
              <a:buNone/>
            </a:pPr>
            <a:r>
              <a:rPr lang="it-IT" altLang="it-IT" sz="2000" b="1" i="1">
                <a:latin typeface="Trebuchet MS" panose="020B0603020202020204" pitchFamily="34" charset="0"/>
              </a:rPr>
              <a:t>Co-finanziamento</a:t>
            </a:r>
            <a:r>
              <a:rPr lang="it-IT" altLang="it-IT" sz="2000">
                <a:latin typeface="Trebuchet MS" panose="020B0603020202020204" pitchFamily="34" charset="0"/>
              </a:rPr>
              <a:t>: </a:t>
            </a:r>
            <a:br>
              <a:rPr lang="it-IT" altLang="it-IT" sz="2000">
                <a:latin typeface="Trebuchet MS" panose="020B0603020202020204" pitchFamily="34" charset="0"/>
              </a:rPr>
            </a:br>
            <a:endParaRPr lang="it-IT" altLang="it-IT" sz="2000">
              <a:latin typeface="Trebuchet MS" panose="020B0603020202020204" pitchFamily="34" charset="0"/>
            </a:endParaRPr>
          </a:p>
          <a:p>
            <a:pPr algn="just" eaLnBrk="1" hangingPunct="1">
              <a:spcBef>
                <a:spcPct val="0"/>
              </a:spcBef>
              <a:buFontTx/>
              <a:buNone/>
            </a:pPr>
            <a:r>
              <a:rPr lang="it-IT" altLang="it-IT" sz="2000">
                <a:latin typeface="Trebuchet MS" panose="020B0603020202020204" pitchFamily="34" charset="0"/>
              </a:rPr>
              <a:t>Il fondo copre, in </a:t>
            </a:r>
            <a:r>
              <a:rPr lang="it-IT" altLang="it-IT" sz="2000" b="1">
                <a:latin typeface="Trebuchet MS" panose="020B0603020202020204" pitchFamily="34" charset="0"/>
              </a:rPr>
              <a:t>Italia</a:t>
            </a:r>
            <a:r>
              <a:rPr lang="it-IT" altLang="it-IT" sz="2000">
                <a:latin typeface="Trebuchet MS" panose="020B0603020202020204" pitchFamily="34" charset="0"/>
              </a:rPr>
              <a:t>, sempre il 100% del costo del progetto grazie alla quota di co-finanziamento nazionale che per l’Italia è sempre garantita dal Fondo di Rotazione</a:t>
            </a:r>
          </a:p>
          <a:p>
            <a:pPr algn="just" eaLnBrk="1" hangingPunct="1">
              <a:spcBef>
                <a:spcPct val="0"/>
              </a:spcBef>
              <a:buFont typeface="Wingdings" panose="05000000000000000000" pitchFamily="2" charset="2"/>
              <a:buNone/>
            </a:pPr>
            <a:endParaRPr lang="it-IT" altLang="it-IT" sz="2000">
              <a:latin typeface="Trebuchet MS" panose="020B0603020202020204" pitchFamily="34" charset="0"/>
            </a:endParaRPr>
          </a:p>
          <a:p>
            <a:pPr algn="just" eaLnBrk="1" hangingPunct="1">
              <a:spcBef>
                <a:spcPct val="0"/>
              </a:spcBef>
              <a:buFont typeface="Wingdings" panose="05000000000000000000" pitchFamily="2" charset="2"/>
              <a:buNone/>
            </a:pPr>
            <a:r>
              <a:rPr lang="it-IT" altLang="it-IT" sz="2000">
                <a:latin typeface="Trebuchet MS" panose="020B0603020202020204" pitchFamily="34" charset="0"/>
              </a:rPr>
              <a:t>In ogni bando viene specificata la % max di co-finanziamento comunitario e di co-finanziamento nazionale </a:t>
            </a:r>
          </a:p>
          <a:p>
            <a:pPr algn="just" eaLnBrk="1" hangingPunct="1">
              <a:spcBef>
                <a:spcPct val="0"/>
              </a:spcBef>
              <a:buFont typeface="Wingdings" panose="05000000000000000000" pitchFamily="2" charset="2"/>
              <a:buNone/>
            </a:pPr>
            <a:endParaRPr lang="it-IT" altLang="it-IT" sz="2000">
              <a:latin typeface="Trebuchet MS" panose="020B0603020202020204" pitchFamily="34" charset="0"/>
            </a:endParaRPr>
          </a:p>
          <a:p>
            <a:pPr algn="just" eaLnBrk="1" hangingPunct="1">
              <a:spcBef>
                <a:spcPct val="0"/>
              </a:spcBef>
              <a:buFont typeface="Wingdings" panose="05000000000000000000" pitchFamily="2" charset="2"/>
              <a:buNone/>
            </a:pPr>
            <a:r>
              <a:rPr lang="it-IT" altLang="it-IT" sz="2000">
                <a:latin typeface="Trebuchet MS" panose="020B0603020202020204" pitchFamily="34" charset="0"/>
              </a:rPr>
              <a:t>Per la maggior parte dei programmi comunitari, il contributo della Commissione rappresenta circa il 75%/80% del costo totale del progetto</a:t>
            </a:r>
            <a:r>
              <a:rPr lang="it-IT" altLang="it-IT" sz="2000">
                <a:solidFill>
                  <a:srgbClr val="3399FF"/>
                </a:solidFill>
              </a:rPr>
              <a:t/>
            </a:r>
            <a:br>
              <a:rPr lang="it-IT" altLang="it-IT" sz="2000">
                <a:solidFill>
                  <a:srgbClr val="3399FF"/>
                </a:solidFill>
              </a:rPr>
            </a:br>
            <a:endParaRPr lang="it-IT" altLang="it-IT" sz="2000">
              <a:solidFill>
                <a:srgbClr val="3399FF"/>
              </a:solidFill>
            </a:endParaRPr>
          </a:p>
        </p:txBody>
      </p:sp>
      <p:sp>
        <p:nvSpPr>
          <p:cNvPr id="8195" name="Rectangle 7"/>
          <p:cNvSpPr txBox="1">
            <a:spLocks noChangeArrowheads="1"/>
          </p:cNvSpPr>
          <p:nvPr/>
        </p:nvSpPr>
        <p:spPr bwMode="auto">
          <a:xfrm>
            <a:off x="1651119" y="260351"/>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Le caratteristiche trasversali dei progetti a </a:t>
            </a:r>
          </a:p>
          <a:p>
            <a:pPr algn="ctr" eaLnBrk="1" hangingPunct="1">
              <a:defRPr/>
            </a:pPr>
            <a:r>
              <a:rPr lang="it-IT" sz="2400" dirty="0">
                <a:solidFill>
                  <a:schemeClr val="bg1"/>
                </a:solidFill>
                <a:latin typeface="Tahoma" pitchFamily="34" charset="0"/>
                <a:cs typeface="Tahoma" pitchFamily="34" charset="0"/>
              </a:rPr>
              <a:t>Gestione Indiretta 1/2</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954" y="209551"/>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1913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1801813" y="1773238"/>
            <a:ext cx="8610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Wingdings" panose="05000000000000000000" pitchFamily="2" charset="2"/>
              <a:buNone/>
              <a:defRPr/>
            </a:pPr>
            <a:r>
              <a:rPr lang="it-IT" altLang="it-IT" sz="2200" b="1" i="1" dirty="0">
                <a:latin typeface="Trebuchet MS" panose="020B0603020202020204" pitchFamily="34" charset="0"/>
              </a:rPr>
              <a:t>Transnazionalità</a:t>
            </a:r>
            <a:r>
              <a:rPr lang="it-IT" altLang="it-IT" sz="2200" dirty="0">
                <a:latin typeface="Trebuchet MS" panose="020B0603020202020204" pitchFamily="34" charset="0"/>
              </a:rPr>
              <a:t>:</a:t>
            </a:r>
            <a:br>
              <a:rPr lang="it-IT" altLang="it-IT" sz="2200" dirty="0">
                <a:latin typeface="Trebuchet MS" panose="020B0603020202020204" pitchFamily="34" charset="0"/>
              </a:rPr>
            </a:br>
            <a:r>
              <a:rPr lang="it-IT" altLang="it-IT" sz="2200" dirty="0">
                <a:latin typeface="Trebuchet MS" panose="020B0603020202020204" pitchFamily="34" charset="0"/>
              </a:rPr>
              <a:t/>
            </a:r>
            <a:br>
              <a:rPr lang="it-IT" altLang="it-IT" sz="2200" dirty="0">
                <a:latin typeface="Trebuchet MS" panose="020B0603020202020204" pitchFamily="34" charset="0"/>
              </a:rPr>
            </a:br>
            <a:r>
              <a:rPr lang="it-IT" altLang="it-IT" sz="2200" dirty="0">
                <a:latin typeface="Trebuchet MS" panose="020B0603020202020204" pitchFamily="34" charset="0"/>
              </a:rPr>
              <a:t>A seconda del programma, la transnazionalità è richiesta su base:</a:t>
            </a:r>
          </a:p>
          <a:p>
            <a:pPr eaLnBrk="1" hangingPunct="1">
              <a:buFont typeface="Wingdings" panose="05000000000000000000" pitchFamily="2" charset="2"/>
              <a:buNone/>
              <a:defRPr/>
            </a:pPr>
            <a:endParaRPr lang="it-IT" altLang="it-IT" sz="2200" dirty="0">
              <a:solidFill>
                <a:srgbClr val="3399FF"/>
              </a:solidFill>
              <a:latin typeface="Trebuchet MS" panose="020B0603020202020204" pitchFamily="34" charset="0"/>
            </a:endParaRPr>
          </a:p>
          <a:p>
            <a:pPr marL="342900" indent="-342900" algn="just" eaLnBrk="1" hangingPunct="1">
              <a:buFont typeface="Arial" panose="020B0604020202020204" pitchFamily="34" charset="0"/>
              <a:buChar char="•"/>
              <a:defRPr/>
            </a:pPr>
            <a:r>
              <a:rPr lang="it-IT" altLang="it-IT" sz="2200" b="1" dirty="0">
                <a:latin typeface="Trebuchet MS" panose="020B0603020202020204" pitchFamily="34" charset="0"/>
              </a:rPr>
              <a:t>Transfrontaliera</a:t>
            </a:r>
            <a:r>
              <a:rPr lang="it-IT" altLang="it-IT" sz="2200" dirty="0">
                <a:latin typeface="Trebuchet MS" panose="020B0603020202020204" pitchFamily="34" charset="0"/>
              </a:rPr>
              <a:t> (aree confinanti: es </a:t>
            </a:r>
            <a:r>
              <a:rPr lang="it-IT" altLang="it-IT" sz="2200" dirty="0" err="1">
                <a:latin typeface="Trebuchet MS" panose="020B0603020202020204" pitchFamily="34" charset="0"/>
              </a:rPr>
              <a:t>italia</a:t>
            </a:r>
            <a:r>
              <a:rPr lang="it-IT" altLang="it-IT" sz="2200" dirty="0">
                <a:latin typeface="Trebuchet MS" panose="020B0603020202020204" pitchFamily="34" charset="0"/>
              </a:rPr>
              <a:t>- Austria, Italia-Slovenia)</a:t>
            </a:r>
          </a:p>
          <a:p>
            <a:pPr marL="342900" indent="-342900" algn="just" eaLnBrk="1" hangingPunct="1">
              <a:buFont typeface="Arial" panose="020B0604020202020204" pitchFamily="34" charset="0"/>
              <a:buChar char="•"/>
              <a:defRPr/>
            </a:pPr>
            <a:r>
              <a:rPr lang="it-IT" altLang="it-IT" sz="2200" b="1">
                <a:latin typeface="Trebuchet MS" panose="020B0603020202020204" pitchFamily="34" charset="0"/>
              </a:rPr>
              <a:t>Interregionale</a:t>
            </a:r>
            <a:r>
              <a:rPr lang="it-IT" altLang="it-IT" sz="2200">
                <a:latin typeface="Trebuchet MS" panose="020B0603020202020204" pitchFamily="34" charset="0"/>
              </a:rPr>
              <a:t> </a:t>
            </a:r>
            <a:r>
              <a:rPr lang="it-IT" altLang="it-IT" sz="2200">
                <a:latin typeface="Trebuchet MS" panose="020B0603020202020204" pitchFamily="34" charset="0"/>
              </a:rPr>
              <a:t>(tutti i paesi dell’UE28, paesi in via di adesione, </a:t>
            </a:r>
            <a:r>
              <a:rPr lang="it-IT" altLang="it-IT" sz="2200">
                <a:latin typeface="Trebuchet MS" panose="020B0603020202020204" pitchFamily="34" charset="0"/>
              </a:rPr>
              <a:t>ecc</a:t>
            </a:r>
            <a:r>
              <a:rPr lang="it-IT" altLang="it-IT" sz="2200" smtClean="0">
                <a:latin typeface="Trebuchet MS" panose="020B0603020202020204" pitchFamily="34" charset="0"/>
              </a:rPr>
              <a:t>.)</a:t>
            </a:r>
            <a:endParaRPr lang="it-IT" altLang="it-IT" sz="2200" dirty="0" smtClean="0">
              <a:latin typeface="Trebuchet MS" panose="020B0603020202020204" pitchFamily="34" charset="0"/>
            </a:endParaRPr>
          </a:p>
          <a:p>
            <a:pPr marL="342900" indent="-342900" algn="just" eaLnBrk="1" hangingPunct="1">
              <a:buFont typeface="Arial" panose="020B0604020202020204" pitchFamily="34" charset="0"/>
              <a:buChar char="•"/>
              <a:defRPr/>
            </a:pPr>
            <a:r>
              <a:rPr lang="it-IT" altLang="it-IT" sz="2200" b="1" dirty="0" smtClean="0">
                <a:latin typeface="Trebuchet MS" panose="020B0603020202020204" pitchFamily="34" charset="0"/>
              </a:rPr>
              <a:t>Transnazionale </a:t>
            </a:r>
            <a:r>
              <a:rPr lang="it-IT" altLang="it-IT" sz="2200" dirty="0">
                <a:latin typeface="Trebuchet MS" panose="020B0603020202020204" pitchFamily="34" charset="0"/>
              </a:rPr>
              <a:t>(aree geografiche appartenenti ad una </a:t>
            </a:r>
            <a:r>
              <a:rPr lang="it-IT" altLang="it-IT" sz="2200" dirty="0" err="1">
                <a:latin typeface="Trebuchet MS" panose="020B0603020202020204" pitchFamily="34" charset="0"/>
              </a:rPr>
              <a:t>macroarea</a:t>
            </a:r>
            <a:r>
              <a:rPr lang="it-IT" altLang="it-IT" sz="2200" dirty="0">
                <a:latin typeface="Trebuchet MS" panose="020B0603020202020204" pitchFamily="34" charset="0"/>
              </a:rPr>
              <a:t> definita a livello di programma: es Sud Est Europa, Mediterraneo, Europa Centrale, ecc</a:t>
            </a:r>
            <a:r>
              <a:rPr lang="it-IT" altLang="it-IT" sz="2200" dirty="0" smtClean="0">
                <a:latin typeface="Trebuchet MS" panose="020B0603020202020204" pitchFamily="34" charset="0"/>
              </a:rPr>
              <a:t>.)</a:t>
            </a:r>
            <a:endParaRPr lang="it-IT" altLang="it-IT" sz="2200" dirty="0">
              <a:latin typeface="Trebuchet MS" panose="020B0603020202020204" pitchFamily="34" charset="0"/>
            </a:endParaRPr>
          </a:p>
        </p:txBody>
      </p:sp>
      <p:sp>
        <p:nvSpPr>
          <p:cNvPr id="9219" name="Rectangle 7"/>
          <p:cNvSpPr txBox="1">
            <a:spLocks noChangeArrowheads="1"/>
          </p:cNvSpPr>
          <p:nvPr/>
        </p:nvSpPr>
        <p:spPr bwMode="auto">
          <a:xfrm>
            <a:off x="1487346" y="215356"/>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Le caratteristiche trasversali dei progetti a </a:t>
            </a:r>
          </a:p>
          <a:p>
            <a:pPr algn="ctr" eaLnBrk="1" hangingPunct="1">
              <a:defRPr/>
            </a:pPr>
            <a:r>
              <a:rPr lang="it-IT" sz="2400" dirty="0">
                <a:solidFill>
                  <a:schemeClr val="bg1"/>
                </a:solidFill>
                <a:latin typeface="Tahoma" pitchFamily="34" charset="0"/>
                <a:cs typeface="Tahoma" pitchFamily="34" charset="0"/>
              </a:rPr>
              <a:t>Gestione Indiretta 2/2</a:t>
            </a:r>
          </a:p>
        </p:txBody>
      </p:sp>
      <p:pic>
        <p:nvPicPr>
          <p:cNvPr id="4" name="Picture 3" descr="Coges_carta-intest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222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txBox="1">
            <a:spLocks noChangeArrowheads="1"/>
          </p:cNvSpPr>
          <p:nvPr/>
        </p:nvSpPr>
        <p:spPr bwMode="auto">
          <a:xfrm>
            <a:off x="968731" y="245058"/>
            <a:ext cx="8229600" cy="720725"/>
          </a:xfrm>
          <a:prstGeom prst="rect">
            <a:avLst/>
          </a:prstGeom>
          <a:solidFill>
            <a:schemeClr val="accent6"/>
          </a:solidFill>
          <a:ln w="9525">
            <a:noFill/>
            <a:miter lim="800000"/>
            <a:headEnd/>
            <a:tailEnd/>
          </a:ln>
        </p:spPr>
        <p:txBody>
          <a:bodyPr anchor="ctr"/>
          <a:lstStyle/>
          <a:p>
            <a:pPr algn="ctr" eaLnBrk="1" hangingPunct="1">
              <a:defRPr/>
            </a:pPr>
            <a:r>
              <a:rPr lang="it-IT" sz="2400" dirty="0">
                <a:solidFill>
                  <a:schemeClr val="bg1"/>
                </a:solidFill>
                <a:latin typeface="Tahoma" pitchFamily="34" charset="0"/>
                <a:cs typeface="Tahoma" pitchFamily="34" charset="0"/>
              </a:rPr>
              <a:t>L’iter dei Programmi a Gestione Diretta e indiretta</a:t>
            </a:r>
          </a:p>
        </p:txBody>
      </p:sp>
      <p:graphicFrame>
        <p:nvGraphicFramePr>
          <p:cNvPr id="6" name="Diagramma 5"/>
          <p:cNvGraphicFramePr/>
          <p:nvPr/>
        </p:nvGraphicFramePr>
        <p:xfrm>
          <a:off x="2135560" y="1772816"/>
          <a:ext cx="78488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oges_carta-intest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6885" y="219659"/>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7474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2279650" y="2133600"/>
            <a:ext cx="7772400" cy="1150938"/>
          </a:xfrm>
          <a:prstGeom prst="rect">
            <a:avLst/>
          </a:prstGeom>
          <a:solidFill>
            <a:schemeClr val="accent6"/>
          </a:solidFill>
          <a:ln w="9525">
            <a:noFill/>
            <a:miter lim="800000"/>
            <a:headEnd/>
            <a:tailEnd/>
          </a:ln>
        </p:spPr>
        <p:txBody>
          <a:bodyPr anchor="ctr"/>
          <a:lstStyle/>
          <a:p>
            <a:pPr algn="ctr" eaLnBrk="1" hangingPunct="1">
              <a:defRPr/>
            </a:pPr>
            <a:r>
              <a:rPr lang="it-IT" sz="3000" b="1" dirty="0">
                <a:solidFill>
                  <a:schemeClr val="bg1"/>
                </a:solidFill>
                <a:latin typeface="Tahoma" pitchFamily="34" charset="0"/>
                <a:ea typeface="+mj-ea"/>
                <a:cs typeface="Tahoma" pitchFamily="34" charset="0"/>
              </a:rPr>
              <a:t>Uno sguardo alla nuova programmazione 2014 - 2020</a:t>
            </a:r>
          </a:p>
        </p:txBody>
      </p:sp>
    </p:spTree>
    <p:extLst>
      <p:ext uri="{BB962C8B-B14F-4D97-AF65-F5344CB8AC3E}">
        <p14:creationId xmlns:p14="http://schemas.microsoft.com/office/powerpoint/2010/main" val="1058731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269774" y="1371718"/>
            <a:ext cx="10449786" cy="5386090"/>
          </a:xfrm>
          <a:prstGeom prst="rect">
            <a:avLst/>
          </a:prstGeom>
        </p:spPr>
        <p:txBody>
          <a:bodyPr wrap="square">
            <a:spAutoFit/>
          </a:bodyPr>
          <a:lstStyle/>
          <a:p>
            <a:pPr algn="ctr"/>
            <a:r>
              <a:rPr lang="it-IT" sz="2000" b="1" dirty="0" smtClean="0">
                <a:solidFill>
                  <a:srgbClr val="C00000"/>
                </a:solidFill>
              </a:rPr>
              <a:t>O B I E T </a:t>
            </a:r>
            <a:r>
              <a:rPr lang="it-IT" sz="2000" b="1" dirty="0" err="1" smtClean="0">
                <a:solidFill>
                  <a:srgbClr val="C00000"/>
                </a:solidFill>
              </a:rPr>
              <a:t>T</a:t>
            </a:r>
            <a:r>
              <a:rPr lang="it-IT" sz="2000" b="1" dirty="0" smtClean="0">
                <a:solidFill>
                  <a:srgbClr val="C00000"/>
                </a:solidFill>
              </a:rPr>
              <a:t> I V I</a:t>
            </a:r>
          </a:p>
          <a:p>
            <a:pPr algn="ctr"/>
            <a:endParaRPr lang="it-IT" dirty="0" smtClean="0"/>
          </a:p>
          <a:p>
            <a:r>
              <a:rPr lang="it-IT" dirty="0" smtClean="0"/>
              <a:t>- promuovere </a:t>
            </a:r>
            <a:r>
              <a:rPr lang="it-IT" dirty="0"/>
              <a:t>la </a:t>
            </a:r>
            <a:r>
              <a:rPr lang="it-IT" b="1" dirty="0"/>
              <a:t>divulgazione sul territorio nazionale delle politiche comunitarie e delle possibilità di accesso ai programmi </a:t>
            </a:r>
            <a:r>
              <a:rPr lang="it-IT" dirty="0"/>
              <a:t>europei per la ricerca e l’innovazione volendo interfacciare la dimensione nazionale con quella comunitaria e partecipando al processo decisionale dell’Unione Europea in materia di sanità e di ricerca </a:t>
            </a:r>
            <a:r>
              <a:rPr lang="it-IT" dirty="0" smtClean="0"/>
              <a:t>medica </a:t>
            </a:r>
          </a:p>
          <a:p>
            <a:pPr marL="285750" indent="-285750">
              <a:buFontTx/>
              <a:buChar char="-"/>
            </a:pPr>
            <a:endParaRPr lang="it-IT" b="1" dirty="0"/>
          </a:p>
          <a:p>
            <a:r>
              <a:rPr lang="it-IT" b="1" dirty="0" smtClean="0"/>
              <a:t>- coinvolgere </a:t>
            </a:r>
            <a:r>
              <a:rPr lang="it-IT" b="1" dirty="0"/>
              <a:t>attivamente le Regioni italiane nel dibattito sanitario internazionale</a:t>
            </a:r>
            <a:endParaRPr lang="it-IT" dirty="0"/>
          </a:p>
          <a:p>
            <a:endParaRPr lang="it-IT" dirty="0" smtClean="0"/>
          </a:p>
          <a:p>
            <a:r>
              <a:rPr lang="it-IT" dirty="0" smtClean="0"/>
              <a:t>- promuovere </a:t>
            </a:r>
            <a:r>
              <a:rPr lang="it-IT" dirty="0"/>
              <a:t>la partecipazione dei Sistemi Sanitari Regionali alle politiche di salute dell’Organizzazione Mondiale della Sanità e delle altre Agenzie internazionali, </a:t>
            </a:r>
            <a:r>
              <a:rPr lang="it-IT" b="1" dirty="0"/>
              <a:t>supportando il dialogo delle Regioni italiane con le agenzie internazionali</a:t>
            </a:r>
            <a:endParaRPr lang="it-IT" dirty="0"/>
          </a:p>
          <a:p>
            <a:endParaRPr lang="it-IT" dirty="0" smtClean="0"/>
          </a:p>
          <a:p>
            <a:r>
              <a:rPr lang="it-IT" dirty="0" smtClean="0"/>
              <a:t>- aumentare </a:t>
            </a:r>
            <a:r>
              <a:rPr lang="it-IT" dirty="0"/>
              <a:t>le competenze e la competitività delle Regioni italiane in ambito internazionale</a:t>
            </a:r>
          </a:p>
          <a:p>
            <a:r>
              <a:rPr lang="it-IT" dirty="0"/>
              <a:t>supporta e rende competitiva la partecipazione delle Regioni italiane, così come delle Aziende sanitarie e delle Aziende ospedaliere, ai </a:t>
            </a:r>
            <a:r>
              <a:rPr lang="it-IT" b="1" dirty="0"/>
              <a:t>finanziamenti europei e internazionali</a:t>
            </a:r>
            <a:endParaRPr lang="it-IT" dirty="0"/>
          </a:p>
          <a:p>
            <a:endParaRPr lang="it-IT" dirty="0" smtClean="0"/>
          </a:p>
          <a:p>
            <a:r>
              <a:rPr lang="it-IT" dirty="0" smtClean="0"/>
              <a:t>- diffondere le opportunità derivanti dalla progettazione nel settore della </a:t>
            </a:r>
            <a:r>
              <a:rPr lang="it-IT" b="1" dirty="0" smtClean="0"/>
              <a:t>cooperazione decentrata</a:t>
            </a:r>
            <a:r>
              <a:rPr lang="it-IT" dirty="0" smtClean="0"/>
              <a:t> e delle emergenze </a:t>
            </a:r>
            <a:endParaRPr lang="it-IT" dirty="0">
              <a:effectLst/>
            </a:endParaRPr>
          </a:p>
        </p:txBody>
      </p:sp>
    </p:spTree>
    <p:extLst>
      <p:ext uri="{BB962C8B-B14F-4D97-AF65-F5344CB8AC3E}">
        <p14:creationId xmlns:p14="http://schemas.microsoft.com/office/powerpoint/2010/main" val="4002740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a:xfrm>
            <a:off x="1981200" y="274639"/>
            <a:ext cx="8229600" cy="561975"/>
          </a:xfrm>
          <a:solidFill>
            <a:schemeClr val="accent6"/>
          </a:solidFill>
        </p:spPr>
        <p:txBody>
          <a:bodyPr/>
          <a:lstStyle/>
          <a:p>
            <a:pPr eaLnBrk="1" hangingPunct="1">
              <a:defRPr/>
            </a:pPr>
            <a:r>
              <a:rPr lang="it-IT" sz="2400" dirty="0">
                <a:solidFill>
                  <a:schemeClr val="bg1"/>
                </a:solidFill>
                <a:latin typeface="Tahoma" pitchFamily="34" charset="0"/>
                <a:cs typeface="Tahoma" pitchFamily="34" charset="0"/>
              </a:rPr>
              <a:t>Programmi a gestione diretta</a:t>
            </a:r>
          </a:p>
        </p:txBody>
      </p:sp>
      <p:sp>
        <p:nvSpPr>
          <p:cNvPr id="20483" name="Segnaposto contenuto 15"/>
          <p:cNvSpPr>
            <a:spLocks noGrp="1"/>
          </p:cNvSpPr>
          <p:nvPr>
            <p:ph idx="1"/>
          </p:nvPr>
        </p:nvSpPr>
        <p:spPr>
          <a:xfrm>
            <a:off x="1811339" y="2133601"/>
            <a:ext cx="8569325" cy="4175125"/>
          </a:xfrm>
        </p:spPr>
        <p:txBody>
          <a:bodyPr/>
          <a:lstStyle/>
          <a:p>
            <a:pPr marL="0" indent="0" algn="ctr">
              <a:buNone/>
              <a:defRPr/>
            </a:pPr>
            <a:r>
              <a:rPr lang="it-IT" altLang="it-IT" b="1" dirty="0"/>
              <a:t>Occupazione e Innovazione Sociale</a:t>
            </a:r>
          </a:p>
          <a:p>
            <a:pPr marL="0" indent="0" algn="ctr">
              <a:buNone/>
              <a:defRPr/>
            </a:pPr>
            <a:r>
              <a:rPr lang="it-IT" altLang="it-IT" b="1" dirty="0"/>
              <a:t>Giustizia e Diritti di Cittadinanza</a:t>
            </a:r>
          </a:p>
          <a:p>
            <a:pPr marL="0" indent="0" algn="ctr">
              <a:buNone/>
              <a:defRPr/>
            </a:pPr>
            <a:r>
              <a:rPr lang="it-IT" altLang="it-IT" b="1" dirty="0"/>
              <a:t>Erasmus +</a:t>
            </a:r>
          </a:p>
          <a:p>
            <a:pPr marL="0" indent="0" algn="ctr">
              <a:buNone/>
              <a:defRPr/>
            </a:pPr>
            <a:r>
              <a:rPr lang="it-IT" altLang="it-IT" b="1" dirty="0" err="1"/>
              <a:t>Horizon</a:t>
            </a:r>
            <a:r>
              <a:rPr lang="it-IT" altLang="it-IT" b="1" dirty="0"/>
              <a:t> 2020</a:t>
            </a:r>
          </a:p>
          <a:p>
            <a:pPr marL="0" indent="0" algn="ctr">
              <a:buNone/>
              <a:defRPr/>
            </a:pPr>
            <a:endParaRPr lang="it-IT" altLang="it-IT" dirty="0"/>
          </a:p>
          <a:p>
            <a:pPr marL="457200" lvl="1" indent="0">
              <a:buNone/>
              <a:defRPr/>
            </a:pPr>
            <a:r>
              <a:rPr lang="it-IT" altLang="it-IT" dirty="0" smtClean="0">
                <a:effectLst>
                  <a:outerShdw blurRad="38100" dist="38100" dir="2700000" algn="tl">
                    <a:srgbClr val="000000">
                      <a:alpha val="43137"/>
                    </a:srgbClr>
                  </a:outerShdw>
                </a:effectLst>
              </a:rPr>
              <a:t>Salute pubblica</a:t>
            </a:r>
          </a:p>
          <a:p>
            <a:pPr marL="457200" lvl="1" indent="0">
              <a:buNone/>
              <a:defRPr/>
            </a:pPr>
            <a:r>
              <a:rPr lang="it-IT" altLang="it-IT" dirty="0" smtClean="0">
                <a:effectLst>
                  <a:outerShdw blurRad="38100" dist="38100" dir="2700000" algn="tl">
                    <a:srgbClr val="000000">
                      <a:alpha val="43137"/>
                    </a:srgbClr>
                  </a:outerShdw>
                </a:effectLst>
              </a:rPr>
              <a:t>Programmi di cooperazione territoriale</a:t>
            </a:r>
          </a:p>
          <a:p>
            <a:pPr marL="457200" lvl="1" indent="0">
              <a:buNone/>
              <a:defRPr/>
            </a:pPr>
            <a:r>
              <a:rPr lang="it-IT" altLang="it-IT" dirty="0" smtClean="0">
                <a:effectLst>
                  <a:outerShdw blurRad="38100" dist="38100" dir="2700000" algn="tl">
                    <a:srgbClr val="000000">
                      <a:alpha val="43137"/>
                    </a:srgbClr>
                  </a:outerShdw>
                </a:effectLst>
              </a:rPr>
              <a:t>….</a:t>
            </a:r>
          </a:p>
        </p:txBody>
      </p:sp>
      <p:pic>
        <p:nvPicPr>
          <p:cNvPr id="4" name="Picture 3" descr="Coges_carta-intest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646" y="188913"/>
            <a:ext cx="31051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478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972" y="1196453"/>
            <a:ext cx="393382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027" y="3154411"/>
            <a:ext cx="3906769" cy="357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635" y="1210195"/>
            <a:ext cx="4858321" cy="537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683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774" y="1313384"/>
            <a:ext cx="3933825" cy="195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301" y="1276659"/>
            <a:ext cx="4671442" cy="558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707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45" y="149905"/>
            <a:ext cx="11202499" cy="118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logo ProMIS_Arrotond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49" y="5679280"/>
            <a:ext cx="10763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918" y="1243905"/>
            <a:ext cx="4680520" cy="54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492" y="1682874"/>
            <a:ext cx="3933824" cy="195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7572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3196</Words>
  <Application>Microsoft Office PowerPoint</Application>
  <PresentationFormat>Personalizzato</PresentationFormat>
  <Paragraphs>383</Paragraphs>
  <Slides>60</Slides>
  <Notes>1</Notes>
  <HiddenSlides>0</HiddenSlides>
  <MMClips>0</MMClips>
  <ScaleCrop>false</ScaleCrop>
  <HeadingPairs>
    <vt:vector size="4" baseType="variant">
      <vt:variant>
        <vt:lpstr>Tema</vt:lpstr>
      </vt:variant>
      <vt:variant>
        <vt:i4>1</vt:i4>
      </vt:variant>
      <vt:variant>
        <vt:lpstr>Titoli diapositive</vt:lpstr>
      </vt:variant>
      <vt:variant>
        <vt:i4>60</vt:i4>
      </vt:variant>
    </vt:vector>
  </HeadingPairs>
  <TitlesOfParts>
    <vt:vector size="61" baseType="lpstr">
      <vt:lpstr>Tema di Office</vt:lpstr>
      <vt:lpstr>«La programmazione europea:  le opportunità per la salute e la ricerca in ambito sanitario»  Introduzione generale alla programmazione Europea: funzionamento dell’UE (ruoli delle Istituzioni), lo sviluppo della programmazione, la tipologia dei fondi (diretti ed indiretti)  27 Settembre 2016 - IRCBG I.R.C.C.S. Burlo Garofolo Trieste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sistema istituzionale dell’UE</vt:lpstr>
      <vt:lpstr>Il Parlamento Europeo</vt:lpstr>
      <vt:lpstr>Il Consiglio</vt:lpstr>
      <vt:lpstr>La Commissione Europea</vt:lpstr>
      <vt:lpstr>Il Comitato delle Regioni</vt:lpstr>
      <vt:lpstr>Il Comitato Economico e Sociale</vt:lpstr>
      <vt:lpstr>Il processo decisionale nell’Unione Europea 1/2 </vt:lpstr>
      <vt:lpstr>Il processo decisionale nell’Unione Europea 2/2</vt:lpstr>
      <vt:lpstr>Le fondamenta di tutte le azioni dell’Unione Europea</vt:lpstr>
      <vt:lpstr>Diritto Primario: i Trattati dell’Unione Europea 1/2</vt:lpstr>
      <vt:lpstr>Diritto Primario: i Trattati dell’Unione Europea 2/2</vt:lpstr>
      <vt:lpstr>Diritto Derivato: regolamenti, direttive e altri atti</vt:lpstr>
      <vt:lpstr>Diritto Derivato: gli atti atipici 1/2</vt:lpstr>
      <vt:lpstr>Diritto Derivato: gli atti atipici 2/2</vt:lpstr>
      <vt:lpstr>Le Agenzie  1/2</vt:lpstr>
      <vt:lpstr>Le Agenzie  2/2</vt:lpstr>
      <vt:lpstr>Perché ci interessa tutto questo?  1/3</vt:lpstr>
      <vt:lpstr>Perché ci interessa tutto questo?  2/3</vt:lpstr>
      <vt:lpstr>Perché ci interessa tutto questo?  3/3</vt:lpstr>
      <vt:lpstr>Presentazione standard di PowerPoint</vt:lpstr>
      <vt:lpstr>Breve introduzione</vt:lpstr>
      <vt:lpstr>Le Direzioni Generali (tutte)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Programmi a gestione diretta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Salute Digitale ed Innovazione Sanitaria.  Come trasformare l’invecchiamento in un’opportunità:  strategie e buone pratiche. Forum Leopolda della Sostenibilità e Opportunità nel Settore della Salute   23 Settembre 2016 Stazione Leopolda   Viale Fratelli Rosselli, 5, 50144 Firenze dott. Antonio Ma</dc:title>
  <dc:creator>Paola</dc:creator>
  <cp:lastModifiedBy>leonardini</cp:lastModifiedBy>
  <cp:revision>43</cp:revision>
  <dcterms:created xsi:type="dcterms:W3CDTF">2016-09-19T11:30:35Z</dcterms:created>
  <dcterms:modified xsi:type="dcterms:W3CDTF">2016-09-26T15:05:16Z</dcterms:modified>
</cp:coreProperties>
</file>