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24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A351-6C3C-4865-996D-11A18746ED0E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B0B1-53ED-4E36-84BB-F70E133C28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D9D15-D4DE-4429-9DC8-7EA9AD1F76AE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6738-09E7-4A13-8838-51703276A88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C6CE5-1177-43B4-B58B-55569CA667BF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34B57-DC67-47CB-85AC-4E7D352386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E3875-559C-4D2A-AD6E-B3AB0234823B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BDA6C-EF71-418D-A757-FD8E115817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1F5CA-7961-4B71-9ECF-D05EA38ABB22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F591D-10AF-4ADA-8895-4BAF832380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DC61-3793-4613-A921-D6EE3D23FF15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67569-4D3A-4993-BFB1-04F080DD63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017A1-D748-44E4-B844-DF0DB07B4CEF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EDD1A-088E-4D1F-AD2A-5180357481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11D3-4B09-43FB-9ACC-432C259FC5B0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BE05D-1AD7-4CD1-9FA9-6AF4B273C0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925E3-0775-426E-95F1-C07AA08C98E3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482A-F172-476C-96AA-CDF7150FD4E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20774-F470-4388-989B-D29CDDF01043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5AA3F-FD3F-4315-A57F-4C4D12330F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28BC-2AE8-4788-BF58-ADA2378469E2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6083-D147-47C8-B4DC-8326D8A031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DBFD4-A920-42A3-9926-D33A7F6E3645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5C61-6AFD-493D-BB6C-E9B9E2D52B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9417A-6EBE-44C1-A157-CBE6BE4BBD10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13C9F-D7A4-4DF3-B4E0-6EC0557694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38DE9-6F2E-414D-A793-ED7D42BC2322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67A8-FF68-4ECC-B731-6A257F4F96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6F325-C033-4944-9447-EB5585AF795A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D8121-A820-475B-AA8B-82107A495E5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F49A-2487-4C3B-8764-7C033449829D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E73F-CCD6-4D5A-BE1C-97970B445F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4D47AA-46EF-4012-9ABD-7BEB1FF9DBB7}" type="datetimeFigureOut">
              <a:rPr lang="it-IT"/>
              <a:pPr>
                <a:defRPr/>
              </a:pPr>
              <a:t>06/03/2018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170374-211F-4DE0-B670-7B2F6C36EE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708150" y="471488"/>
            <a:ext cx="9796463" cy="625316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3800" dirty="0" smtClean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3800" b="1" dirty="0">
              <a:solidFill>
                <a:srgbClr val="C00000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3800" b="1" dirty="0" smtClean="0">
                <a:solidFill>
                  <a:srgbClr val="C00000"/>
                </a:solidFill>
              </a:rPr>
              <a:t>Quale formazione in Cure Palliative e Cure Palliative Pediatriche oggi?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 percorso di conoscenza nella realtà delle cure palliative 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 neonato, del bambino, dell’adolescente e dell’adulto</a:t>
            </a: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4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it-IT" sz="4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Marzo 2018, Trieste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3"/>
          <p:cNvSpPr>
            <a:spLocks noGrp="1"/>
          </p:cNvSpPr>
          <p:nvPr>
            <p:ph type="title"/>
          </p:nvPr>
        </p:nvSpPr>
        <p:spPr>
          <a:xfrm>
            <a:off x="2473325" y="449263"/>
            <a:ext cx="8910638" cy="530225"/>
          </a:xfrm>
        </p:spPr>
        <p:txBody>
          <a:bodyPr/>
          <a:lstStyle/>
          <a:p>
            <a:pPr algn="ctr"/>
            <a:r>
              <a:rPr lang="it-IT" sz="2800" b="1" smtClean="0">
                <a:solidFill>
                  <a:srgbClr val="C00000"/>
                </a:solidFill>
              </a:rPr>
              <a:t>Percorso di studio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1598613" y="1090613"/>
          <a:ext cx="10491787" cy="566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952">
                  <a:extLst>
                    <a:ext uri="{9D8B030D-6E8A-4147-A177-3AD203B41FA5}"/>
                  </a:extLst>
                </a:gridCol>
                <a:gridCol w="4411726">
                  <a:extLst>
                    <a:ext uri="{9D8B030D-6E8A-4147-A177-3AD203B41FA5}"/>
                  </a:extLst>
                </a:gridCol>
                <a:gridCol w="5277832">
                  <a:extLst>
                    <a:ext uri="{9D8B030D-6E8A-4147-A177-3AD203B41FA5}"/>
                  </a:extLst>
                </a:gridCol>
              </a:tblGrid>
              <a:tr h="42499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909945">
                <a:tc>
                  <a:txBody>
                    <a:bodyPr/>
                    <a:lstStyle/>
                    <a:p>
                      <a:r>
                        <a:rPr lang="it-IT" dirty="0" smtClean="0"/>
                        <a:t>2009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Diploma</a:t>
                      </a:r>
                      <a:r>
                        <a:rPr lang="it-IT" baseline="0" dirty="0" smtClean="0"/>
                        <a:t> Liceo </a:t>
                      </a:r>
                      <a:r>
                        <a:rPr lang="it-IT" baseline="0" dirty="0" err="1" smtClean="0"/>
                        <a:t>Sociopsicopedagogico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Tirocinio presso Neuropsichiatria Infantile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1121803">
                <a:tc>
                  <a:txBody>
                    <a:bodyPr/>
                    <a:lstStyle/>
                    <a:p>
                      <a:r>
                        <a:rPr lang="it-IT" dirty="0" smtClean="0"/>
                        <a:t>2013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Laurea in Scienze</a:t>
                      </a:r>
                      <a:r>
                        <a:rPr lang="it-IT" baseline="0" dirty="0" smtClean="0"/>
                        <a:t> Psicologiche dell’Educazione e dello Sviluppo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Tirocinio di 250</a:t>
                      </a:r>
                      <a:r>
                        <a:rPr lang="it-IT" baseline="0" dirty="0" smtClean="0"/>
                        <a:t> presso Fondazione Bambino e Autismo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1121803">
                <a:tc>
                  <a:txBody>
                    <a:bodyPr/>
                    <a:lstStyle/>
                    <a:p>
                      <a:r>
                        <a:rPr lang="it-IT" dirty="0" smtClean="0"/>
                        <a:t>2015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Laurea in Psicologia dello</a:t>
                      </a:r>
                      <a:r>
                        <a:rPr lang="it-IT" baseline="0" dirty="0" smtClean="0"/>
                        <a:t> Sviluppo e dell’Educazione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Tirocinio di 350 ore presso Azienda Sanitaria Friuli Occidentale (AAS5)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2083345">
                <a:tc>
                  <a:txBody>
                    <a:bodyPr/>
                    <a:lstStyle/>
                    <a:p>
                      <a:r>
                        <a:rPr lang="it-IT" dirty="0" smtClean="0"/>
                        <a:t>2016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Tirocinio post-laurea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dirty="0" smtClean="0"/>
                        <a:t>Tirocinio</a:t>
                      </a:r>
                      <a:r>
                        <a:rPr lang="it-IT" baseline="0" dirty="0" smtClean="0"/>
                        <a:t> presso il Servizio di Neuropsichiatria Infantile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t-IT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baseline="0" dirty="0" smtClean="0"/>
                        <a:t>Tirocinio presso l’Assistenza Domiciliare Pediatrica e Cure Palliative Pediatriche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Ovale 6"/>
          <p:cNvSpPr/>
          <p:nvPr/>
        </p:nvSpPr>
        <p:spPr>
          <a:xfrm>
            <a:off x="6623050" y="5614988"/>
            <a:ext cx="5087938" cy="104457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650875"/>
          </a:xfrm>
        </p:spPr>
        <p:txBody>
          <a:bodyPr/>
          <a:lstStyle/>
          <a:p>
            <a:pPr algn="ctr"/>
            <a:r>
              <a:rPr lang="it-IT" sz="2800" b="1" smtClean="0">
                <a:solidFill>
                  <a:srgbClr val="C00000"/>
                </a:solidFill>
              </a:rPr>
              <a:t>Formazione continua … come proseguire?</a:t>
            </a:r>
          </a:p>
        </p:txBody>
      </p:sp>
      <p:sp>
        <p:nvSpPr>
          <p:cNvPr id="20482" name="Segnaposto contenuto 3"/>
          <p:cNvSpPr>
            <a:spLocks noGrp="1"/>
          </p:cNvSpPr>
          <p:nvPr>
            <p:ph idx="1"/>
          </p:nvPr>
        </p:nvSpPr>
        <p:spPr>
          <a:xfrm>
            <a:off x="1616075" y="1274763"/>
            <a:ext cx="10271125" cy="5338762"/>
          </a:xfrm>
        </p:spPr>
        <p:txBody>
          <a:bodyPr/>
          <a:lstStyle/>
          <a:p>
            <a:pPr marL="0" indent="0" algn="ctr">
              <a:buFont typeface="Wingdings 3" pitchFamily="18" charset="2"/>
              <a:buNone/>
            </a:pPr>
            <a:endParaRPr lang="it-IT" smtClean="0"/>
          </a:p>
          <a:p>
            <a:pPr marL="0" indent="0" algn="ctr">
              <a:lnSpc>
                <a:spcPct val="200000"/>
              </a:lnSpc>
              <a:buFont typeface="Wingdings 3" pitchFamily="18" charset="2"/>
              <a:buNone/>
            </a:pPr>
            <a:r>
              <a:rPr lang="it-IT" smtClean="0"/>
              <a:t>Il 4 aprile 2012 il Ministero dell’Istruzione dell’Università e della Ricerca di concerto con il Ministero della Salute decreta «</a:t>
            </a:r>
            <a:r>
              <a:rPr lang="it-IT" b="1" smtClean="0"/>
              <a:t>l’istituzione del Master Universitario di alta formazione e qualificazione in terapia del dolore e cure palliative pediatriche</a:t>
            </a:r>
            <a:r>
              <a:rPr lang="it-IT" smtClean="0"/>
              <a:t>», al fine di formare figure professionali con specifiche competenze in terapia del dolore e cure palliative in ambito pediatrico, che possano svolgere attività professionale nelle strutture operanti nella rete di terapia del dolore e cure palliative pediatriche.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717675" y="701675"/>
          <a:ext cx="9596438" cy="6018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0512">
                  <a:extLst>
                    <a:ext uri="{9D8B030D-6E8A-4147-A177-3AD203B41FA5}"/>
                  </a:extLst>
                </a:gridCol>
                <a:gridCol w="4778127">
                  <a:extLst>
                    <a:ext uri="{9D8B030D-6E8A-4147-A177-3AD203B41FA5}"/>
                  </a:extLst>
                </a:gridCol>
                <a:gridCol w="1247943">
                  <a:extLst>
                    <a:ext uri="{9D8B030D-6E8A-4147-A177-3AD203B41FA5}"/>
                  </a:extLst>
                </a:gridCol>
              </a:tblGrid>
              <a:tr h="35333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13866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Master universitario di primo livello in «Cure Palliative e terapia del dolore»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Riservato alle professioni sanitarie di infermiere, infermiere pediatrico, fisioterapista e terapista</a:t>
                      </a:r>
                      <a:r>
                        <a:rPr lang="it-IT" baseline="0" dirty="0" smtClean="0"/>
                        <a:t> della riabilitazione.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r>
                        <a:rPr lang="it-IT" baseline="0" dirty="0" smtClean="0"/>
                        <a:t> mesi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87589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Master di alta formazione e qualificazione in «terapia del dolore»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Riservato ai medici</a:t>
                      </a:r>
                      <a:r>
                        <a:rPr lang="it-IT" baseline="0" dirty="0" smtClean="0"/>
                        <a:t> in possesso di una specializzazione.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 mesi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87589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Master</a:t>
                      </a:r>
                      <a:r>
                        <a:rPr lang="it-IT" baseline="0" dirty="0" smtClean="0"/>
                        <a:t> universitario di alta formazione e qualificazione in «cure palliative»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Riservato ai medici</a:t>
                      </a:r>
                      <a:r>
                        <a:rPr lang="it-IT" baseline="0" dirty="0" smtClean="0"/>
                        <a:t> in possesso di una specializzazione.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24 mesi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1779847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Master universitario di alta formazione e qualificazione in</a:t>
                      </a:r>
                      <a:r>
                        <a:rPr lang="it-IT" baseline="0" dirty="0" smtClean="0"/>
                        <a:t> «terapia del dolore e cure palliative pediatriche»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Riservato ai medici</a:t>
                      </a:r>
                      <a:r>
                        <a:rPr lang="it-IT" baseline="0" dirty="0" smtClean="0"/>
                        <a:t> in possesso di una specializzazione e ai medici in possesso della specializzazione in anestesia, rianimazione e terapia intensiva, con specifica formazione ed esperienza pediatrica.</a:t>
                      </a:r>
                      <a:endParaRPr lang="it-IT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24 mesi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85471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Master</a:t>
                      </a:r>
                      <a:r>
                        <a:rPr lang="it-IT" baseline="0" dirty="0" smtClean="0"/>
                        <a:t> universitario in «cure palliative e terapia del dolore»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Riservato ai laureati specialisti/magistrali in psicologia.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 mesi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1535" name="CasellaDiTesto 4"/>
          <p:cNvSpPr txBox="1">
            <a:spLocks noChangeArrowheads="1"/>
          </p:cNvSpPr>
          <p:nvPr/>
        </p:nvSpPr>
        <p:spPr bwMode="auto">
          <a:xfrm>
            <a:off x="2513013" y="120650"/>
            <a:ext cx="8007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Century Gothic" pitchFamily="34" charset="0"/>
              </a:rPr>
              <a:t>Provvedimenti concernenti all’attivazione di master, 5 aprile 2012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570038" y="387350"/>
            <a:ext cx="9934575" cy="62531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it-IT" sz="2600" b="1" dirty="0" smtClean="0">
                <a:solidFill>
                  <a:srgbClr val="C00000"/>
                </a:solidFill>
              </a:rPr>
              <a:t>Master in Terapia del Dolore e Cure Palliative Pediatriche, Padova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problematiche emerse dal confronto tra medici (anestesisti e pediatri), infermieri, psicologhe sono state molte … ma una  su tutte è  il grande problema della </a:t>
            </a:r>
            <a:r>
              <a:rPr lang="it-IT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FORMAZIONE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in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cpp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Scarsa informazione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Il problema è teoricamente risolvibile, ma non c’è chi può fare formazione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 competenze richieste in ambito di CPP  sono complesse, forse creano anche uno scarso interesse sia nelle persone che nei professionisti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-     Proposta di una formazione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pre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-post laurea 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it-IT" sz="2800" b="1" smtClean="0">
                <a:solidFill>
                  <a:srgbClr val="C00000"/>
                </a:solidFill>
              </a:rPr>
              <a:t>Core curriculum dello psicologo in terapia del dolore e cure palliative pediatriche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1"/>
          </p:nvPr>
        </p:nvSpPr>
        <p:spPr>
          <a:xfrm>
            <a:off x="1533525" y="1671638"/>
            <a:ext cx="9971088" cy="5089525"/>
          </a:xfrm>
        </p:spPr>
        <p:txBody>
          <a:bodyPr/>
          <a:lstStyle/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Valutare </a:t>
            </a:r>
            <a:r>
              <a:rPr lang="it-IT" sz="1600" smtClean="0"/>
              <a:t>bambino e famiglia per l’accesso alla rete di terapia del dolore e cure palliative pediatriche</a:t>
            </a:r>
          </a:p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Accogliere </a:t>
            </a:r>
            <a:r>
              <a:rPr lang="it-IT" sz="1600" smtClean="0"/>
              <a:t>bambino e famiglia nella rete di terapia del dolore e cure palliative pediatriche</a:t>
            </a:r>
          </a:p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Prendere in carico </a:t>
            </a:r>
            <a:r>
              <a:rPr lang="it-IT" sz="1600" smtClean="0"/>
              <a:t>bambino e famiglia nei diversi settings della rete di terapia del dolore e cure palliative pediatriche </a:t>
            </a:r>
          </a:p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Lavorare in équipe </a:t>
            </a:r>
            <a:r>
              <a:rPr lang="it-IT" sz="1600" smtClean="0"/>
              <a:t>in terapia del dolore e cure palliative pediatriche</a:t>
            </a:r>
          </a:p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Saper gestire il sé </a:t>
            </a:r>
            <a:r>
              <a:rPr lang="it-IT" sz="1600" smtClean="0"/>
              <a:t>in terapia del dolore e cure palliative pediatriche</a:t>
            </a:r>
          </a:p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Collaborare</a:t>
            </a:r>
            <a:r>
              <a:rPr lang="it-IT" sz="1600" smtClean="0"/>
              <a:t> nell’attivazione e gestione di un centro di terapia del dolore e cure palliative pediatriche</a:t>
            </a:r>
          </a:p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Formare</a:t>
            </a:r>
            <a:r>
              <a:rPr lang="it-IT" sz="1600" smtClean="0"/>
              <a:t> nella terapia del dolore e cure palliative pediatriche</a:t>
            </a:r>
          </a:p>
          <a:p>
            <a:pPr>
              <a:lnSpc>
                <a:spcPct val="150000"/>
              </a:lnSpc>
              <a:buFont typeface="Wingdings 3" pitchFamily="18" charset="2"/>
              <a:buAutoNum type="arabicPeriod"/>
            </a:pPr>
            <a:r>
              <a:rPr lang="it-IT" sz="1600" b="1" smtClean="0"/>
              <a:t>Fare ricerca </a:t>
            </a:r>
            <a:r>
              <a:rPr lang="it-IT" sz="1600" smtClean="0"/>
              <a:t>in terapia del dolore e cure palliative pediatriche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504</Words>
  <Application>Microsoft Office PowerPoint</Application>
  <PresentationFormat>Personalizzato</PresentationFormat>
  <Paragraphs>65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Modello struttura</vt:lpstr>
      </vt:variant>
      <vt:variant>
        <vt:i4>17</vt:i4>
      </vt:variant>
      <vt:variant>
        <vt:lpstr>Titoli diapositive</vt:lpstr>
      </vt:variant>
      <vt:variant>
        <vt:i4>6</vt:i4>
      </vt:variant>
    </vt:vector>
  </HeadingPairs>
  <TitlesOfParts>
    <vt:vector size="28" baseType="lpstr">
      <vt:lpstr>Century Gothic</vt:lpstr>
      <vt:lpstr>Arial</vt:lpstr>
      <vt:lpstr>Wingdings 3</vt:lpstr>
      <vt:lpstr>Calibri</vt:lpstr>
      <vt:lpstr>Wingdings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Filo</vt:lpstr>
      <vt:lpstr>Diapositiva 1</vt:lpstr>
      <vt:lpstr>Percorso di studio</vt:lpstr>
      <vt:lpstr>Formazione continua … come proseguire?</vt:lpstr>
      <vt:lpstr>Diapositiva 4</vt:lpstr>
      <vt:lpstr>Diapositiva 5</vt:lpstr>
      <vt:lpstr>Core curriculum dello psicologo in terapia del dolore e cure palliative pediatriche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</dc:creator>
  <cp:lastModifiedBy>teodolinda.ducciduro</cp:lastModifiedBy>
  <cp:revision>10</cp:revision>
  <dcterms:created xsi:type="dcterms:W3CDTF">2018-03-04T09:44:50Z</dcterms:created>
  <dcterms:modified xsi:type="dcterms:W3CDTF">2018-03-06T07:18:37Z</dcterms:modified>
</cp:coreProperties>
</file>